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40"/>
  </p:notesMasterIdLst>
  <p:handoutMasterIdLst>
    <p:handoutMasterId r:id="rId41"/>
  </p:handoutMasterIdLst>
  <p:sldIdLst>
    <p:sldId id="3071" r:id="rId2"/>
    <p:sldId id="3026" r:id="rId3"/>
    <p:sldId id="3008" r:id="rId4"/>
    <p:sldId id="3113" r:id="rId5"/>
    <p:sldId id="3075" r:id="rId6"/>
    <p:sldId id="3076" r:id="rId7"/>
    <p:sldId id="3100" r:id="rId8"/>
    <p:sldId id="3106" r:id="rId9"/>
    <p:sldId id="3107" r:id="rId10"/>
    <p:sldId id="3099" r:id="rId11"/>
    <p:sldId id="3031" r:id="rId12"/>
    <p:sldId id="3115" r:id="rId13"/>
    <p:sldId id="3114" r:id="rId14"/>
    <p:sldId id="3112" r:id="rId15"/>
    <p:sldId id="2881" r:id="rId16"/>
    <p:sldId id="3042" r:id="rId17"/>
    <p:sldId id="2520" r:id="rId18"/>
    <p:sldId id="3043" r:id="rId19"/>
    <p:sldId id="3046" r:id="rId20"/>
    <p:sldId id="3044" r:id="rId21"/>
    <p:sldId id="3090" r:id="rId22"/>
    <p:sldId id="3053" r:id="rId23"/>
    <p:sldId id="3054" r:id="rId24"/>
    <p:sldId id="3055" r:id="rId25"/>
    <p:sldId id="3062" r:id="rId26"/>
    <p:sldId id="3063" r:id="rId27"/>
    <p:sldId id="3098" r:id="rId28"/>
    <p:sldId id="3093" r:id="rId29"/>
    <p:sldId id="3094" r:id="rId30"/>
    <p:sldId id="3095" r:id="rId31"/>
    <p:sldId id="3096" r:id="rId32"/>
    <p:sldId id="3056" r:id="rId33"/>
    <p:sldId id="2850" r:id="rId34"/>
    <p:sldId id="3097" r:id="rId35"/>
    <p:sldId id="3109" r:id="rId36"/>
    <p:sldId id="2869" r:id="rId37"/>
    <p:sldId id="3078" r:id="rId38"/>
    <p:sldId id="3079" r:id="rId39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9">
          <p15:clr>
            <a:srgbClr val="A4A3A4"/>
          </p15:clr>
        </p15:guide>
        <p15:guide id="2" pos="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F6000"/>
    <a:srgbClr val="FFFFFF"/>
    <a:srgbClr val="FFFFCC"/>
    <a:srgbClr val="FF8337"/>
    <a:srgbClr val="B3EBFF"/>
    <a:srgbClr val="85DFFF"/>
    <a:srgbClr val="EBFAFF"/>
    <a:srgbClr val="66CCFF"/>
    <a:srgbClr val="CD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3" autoAdjust="0"/>
    <p:restoredTop sz="95202" autoAdjust="0"/>
  </p:normalViewPr>
  <p:slideViewPr>
    <p:cSldViewPr>
      <p:cViewPr varScale="1">
        <p:scale>
          <a:sx n="82" d="100"/>
          <a:sy n="82" d="100"/>
        </p:scale>
        <p:origin x="288" y="72"/>
      </p:cViewPr>
      <p:guideLst>
        <p:guide orient="horz" pos="4269"/>
        <p:guide pos="60"/>
      </p:guideLst>
    </p:cSldViewPr>
  </p:slideViewPr>
  <p:outlineViewPr>
    <p:cViewPr>
      <p:scale>
        <a:sx n="33" d="100"/>
        <a:sy n="33" d="100"/>
      </p:scale>
      <p:origin x="0" y="-70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90AE5A6-571E-4976-B1C4-D51719754D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21220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8488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B9E25A-D5B3-4B8B-B88D-1AFC6023426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68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7667-8B80-955B-E918-324089B2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267F068-D739-00F3-F7CA-09A50BC46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29AE452-1CD5-BC0A-CB44-08A387602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1AC8A51-E886-1107-7B87-FA0DA5EF5A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61950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803F5-A02E-89EF-7D0E-4AE562675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8A27B665-4824-3152-1327-71B55397D0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15BD5E60-6B8D-634A-8821-BD78629BD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4CD0D14E-BC15-DC59-5275-22ED0DE08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124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9DE0-9A91-E7BD-2EFC-C47DC62B9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15A7EFF-C663-3C2A-2883-20DD5BCCBE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B2046D0-3049-0724-3C59-8AB5C5A599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19DD376-08BC-AD06-AB46-1050DEE3A7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7120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A7FFE-248B-9B5C-3E52-F633D3393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C26DE64D-FECC-C55A-CA7E-5D672639CC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B581DA57-2053-D394-E222-E9BF1F891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2F8F3687-000C-3ED1-6250-0BDCF091A2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16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2028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53950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9B2B8-068E-DDE7-28DC-EC1B6DE98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0177465C-698D-E645-14EB-7CA9A1D7A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D763372-6104-E3C6-D94A-DDEB8E627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E353B13-10D8-8D6B-B6A5-681B3E7CA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18387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5BE9D-7968-78E3-9C09-52769A6E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6D31A611-3412-C165-335C-D82A2F0C7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734D5BF-2B08-580B-66D9-3E6D8035F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BC9FDE8-E2C0-49F2-4049-ED21380FB8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62445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25CE9-5920-2D0B-793C-C87CAF16B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61C406F8-4059-0AEC-0DCB-3D64726E4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2B213B1-99F9-D0DF-E2CC-E3BF16DAA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5EEE338-BF0C-8876-E018-3FD47D47C9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57625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AEF5E-0F73-A293-9A4D-DAAF338E2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22F4E7F8-16CC-879C-5266-09B3557F48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BA38706-B0A8-E211-093C-19B577A88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932ED4-697C-B770-5ECA-EF69FFEE48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167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AE65-07F0-F995-2532-F9DB4F853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9E774423-37A0-10ED-F3E6-893C0BB7DD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F577CB8C-EEA4-E42E-9043-5D389DCDA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EB845018-DF55-678D-7868-494A18BEA4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22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1497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FD12E-0E5F-04FB-9162-FB372E3B8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1004F35-A485-866A-7DEE-92835D9996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04CE208-948C-6903-5394-9B0718207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73B37B2-B556-2F19-9EC2-BD5F0CC76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96816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B7DB5-E789-2FD6-68C4-6A27FF65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92803669-66AA-FDF5-02FE-412FAA843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B2588E7-F2E0-F0F3-C502-46304BA6C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C39237-8C8A-5239-CCDA-DD02F1291D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15272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16A4C-F73B-40CF-D94E-16AF8659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9147ED5-863A-5D7E-BC53-6E2F2F6C88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5AE627B-3CFE-3C9F-33B3-569E748AC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261401F-5294-51B2-8EAC-F25CBC200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97358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934A1-FDDF-EB29-F437-C59CB9699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205F9DB-9D69-5258-DD31-93B8856431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9E28477-9B11-ED89-A900-D5364B72A7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effectLst/>
              </a:rPr>
              <a:t>已重新修正影片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74FE6E5-94B5-B74C-AE23-F5EDE9CEE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803371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4BE2B-B730-00AA-DF2C-B4D12F8D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4724450-9F37-FE43-8A6B-47091AC17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D73C9EE-F526-1A8E-698B-D3B63062D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64E875A-1B71-7E4A-EEC0-A79BFD2645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81770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AE0A8-7242-12D0-D099-AF2B9FF24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AC2D2883-9872-F974-1EEB-36DAC61FF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C37104-F6D4-17A3-093E-CDA53B7AB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74B3670-A778-A08E-BF53-F1FF4CF22E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517707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38F04-583A-08A2-38C5-97CFF6179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2A5CEDA-3B5D-0D18-57C9-8FBA6EC67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703A6E7-95F4-7243-E591-A3FDF726D7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D0B46F-2961-0D01-812F-0B877C5FB2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11458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F9992-E55D-848D-5696-32B16712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>
            <a:extLst>
              <a:ext uri="{FF2B5EF4-FFF2-40B4-BE49-F238E27FC236}">
                <a16:creationId xmlns:a16="http://schemas.microsoft.com/office/drawing/2014/main" id="{35A19156-680E-6839-8739-F3FB2951CA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備忘稿版面配置區 2">
            <a:extLst>
              <a:ext uri="{FF2B5EF4-FFF2-40B4-BE49-F238E27FC236}">
                <a16:creationId xmlns:a16="http://schemas.microsoft.com/office/drawing/2014/main" id="{685843DE-5C5F-AC99-F25B-BBECCEAF1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9460" name="投影片編號版面配置區 3">
            <a:extLst>
              <a:ext uri="{FF2B5EF4-FFF2-40B4-BE49-F238E27FC236}">
                <a16:creationId xmlns:a16="http://schemas.microsoft.com/office/drawing/2014/main" id="{C2C5B6A4-CD1C-BF7C-4FE5-CCD042284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C8CA9CF5-E98D-42EA-B5B8-8B94F2E8AE3A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29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25192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F4011-4B1E-42F9-8151-6DA9B3448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C4F2650-DAA4-D291-18E1-007650DE36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EA5ACB3-C9C6-8572-6607-439BB7C54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B1C6255-87F2-4070-A75D-98C7FA2EC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16136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C840C-CB74-E067-2D7D-482C70F88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3C8583CD-8396-B8F9-0D3B-338A927FE5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7C8C369-5318-CCF8-16C1-E5806E0E6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031D743-FF76-C166-5CBD-23D41A75F1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318458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6EC22-5F7E-CB37-A180-43EAE4AFF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A8ED7FD5-78C1-CFED-9E36-78E89EC72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C6900D8-F182-DA09-EDE2-B520C55EC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8865DB5-B665-AF9D-A8B7-5075BAB01D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694840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9D432-48DC-6BB8-F500-261C1559F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B36DB3A-7D3A-3AB8-DC36-5AB5E7D9B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3D2467F-66A7-A16F-E4BD-D82DA0809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2E49AA0-306C-7976-2D42-01D6793A6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83458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BAAE5-9172-95FF-3939-1F26E364F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DC2D70CE-DA6E-B097-061E-E40C0EA7C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524C2DA-B727-12B5-63CC-6D955ED0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D746ECD-C7ED-F110-2C19-0E122CCB28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293017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27BB2-B6C1-230F-FB9F-D87AB27D6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8D724B59-4925-6494-C638-8BF0427160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DB9AE58B-355F-3078-5700-DAC31CB7B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B923F42A-6089-1DAB-AC9C-CB70C26B9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35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16621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2F472-12F9-C8D7-9879-C8029DD86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5DD19079-0514-1F1B-E07C-B7BC5CACD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9997960-A7E9-7035-88CE-E622128F2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610CF95-D870-02F6-10A3-F850BEDBC2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983526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1393-017E-8042-C3AC-FFB3C633A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0BDFC2A-6382-8857-95D9-A5B9B9480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12AF465-A0B7-98E1-C2AE-622CBB361D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CF36524-7DC4-36C0-7267-D3F075B6F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350439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88410-A1CC-EF9C-B052-D612D33F0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43C8D339-1303-9C4C-73E2-F98E52D0E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91A3C9C-FD75-68DF-78FF-13088CF02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F33886-8B2E-C8AA-F616-36BD8B52B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98539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46E5E-4F0C-8E4D-27ED-513B46AB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1366E80-DDFC-435A-1781-8B81A9F4F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62CB0C6-60D3-9E5C-5900-C5954392B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8B41C44-09DE-A999-07A1-63EA41C687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328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1C95C-68AC-89D1-39CD-E70E1C9C7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DB50CF86-0400-7BED-19E9-ECC3322CE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A578893-B79A-DB52-EA68-2AF9B2D58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A2C66EF-3177-3A72-B56B-3E570C22D9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44180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D2D6A-4AD3-EF99-58AF-8EB68CB2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E64A49CC-58FF-C38B-FA91-D880D5BED7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955566DD-4F93-DD2D-6DE1-D0D49047B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7BD2227D-A93E-D66D-5BD0-7C9D56A9B0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9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0699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8FDF-4661-58F2-0B7C-CE885684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087708-6736-9A3C-9D3C-7527AD776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2082EA7-F8EB-AC55-FB18-7E3C55564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66AFA53-B1E5-B630-91A1-B658E2C7C9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38496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75620-1514-108B-D7BB-CFD5DD9DE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AFC86C9D-4F96-7AF2-2C5F-24A5F9C8D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63805CF-B9C7-B392-374E-1499BBC99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FD918D5-2909-1A0B-A9D3-082DA3F6C8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69266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27DB8-AFCB-86AC-EC70-DCBC001C1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2E883DC8-48F9-11C7-51ED-054563DB8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D11D576-8181-9B09-9551-6391FCD2F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如果沒有導入，強調現況的痛點</a:t>
            </a:r>
            <a:endParaRPr lang="en-US" altLang="zh-TW" dirty="0"/>
          </a:p>
          <a:p>
            <a:r>
              <a:rPr lang="zh-TW" altLang="en-US" dirty="0"/>
              <a:t>埋下如何突破的伏筆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72390C6-C60D-C7D9-C17B-2970F14147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7147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664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452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629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114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364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947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17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012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00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3227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881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rayhuangrapidsequence/posts/pgy%E8%81%B7%E5%89%8D%E5%8A%A0%E6%B2%B9%E7%AB%99-pgy%E5%B8%B8%E8%A6%8B%E5%95%8F%E9%A1%8C%E5%9B%9E%E6%87%89%E6%95%B4%E7%90%8638%E5%80%8B%E5%B8%B8%E8%A6%8B%E5%95%8F%E9%A1%8C%E9%A0%90%E7%A5%9D%E4%B8%8A%E5%B7%A5%E9%A0%86%E5%88%A91%E7%9F%A5%E9%81%93%E8%87%A8%E5%BA%8A%E6%80%8E%E9%BA%BC%E5%81%9A%E4%BD%86%E6%B2%92%E5%81%9A%E9%81%8E%E4%B8%8D%E6%95%A2%E4%B8%8B%E6%89%8B%E8%A9%B2%E6%80%8E%E9%BA%BC%E8%BE%A6%E5%83%8F%E6%98%AF%E4%BD%8E%E8%A1%80%E9%89%80%E5%BF%83%E6%82%B8%E5%96%98%E7%AD%89-%E9%80%99%E5%80%8B%E5%95%8F%E9%A1%8C%E5%BE%88%E5%A5%BD%E6%98%AF%E6%9C%80%E5%B8%B8%E8%A6%8B%E7%9A%84%E5%95%8F%E9%A1%8C%E4%BD%86%E4%BD%A0%E5%B0%B1%E6%98%AF/14217298805118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next.com.tw/article/84234/mit-gena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earning.xms.tw/media/1554" TargetMode="Externa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microsoft.com/office/2007/relationships/hdphoto" Target="../media/hdphoto2.wdp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tw.formosasoft.com/km/1074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.xms.tw/course/636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w.formosasoft.com/km/1074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learning.xms.tw/course/courseDiscuss/1489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.fms.tw/media/7483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TigfpYPJk1s?si=ChGpiBWNIOu-oSzD&amp;t=500" TargetMode="Externa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dn.com/news/story/6811/9560572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ing.xms.tw/media/608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2CACD-0DBE-0D79-0CC7-ED7FC1056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A1E611AD-9077-3953-9B6D-C58EDA61D0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語音泡泡: 圓角矩形 6">
            <a:extLst>
              <a:ext uri="{FF2B5EF4-FFF2-40B4-BE49-F238E27FC236}">
                <a16:creationId xmlns:a16="http://schemas.microsoft.com/office/drawing/2014/main" id="{700BF528-9298-C2B4-8FD1-FBA6512B881B}"/>
              </a:ext>
            </a:extLst>
          </p:cNvPr>
          <p:cNvSpPr/>
          <p:nvPr/>
        </p:nvSpPr>
        <p:spPr>
          <a:xfrm>
            <a:off x="-106268" y="-274320"/>
            <a:ext cx="12318588" cy="3568417"/>
          </a:xfrm>
          <a:custGeom>
            <a:avLst/>
            <a:gdLst>
              <a:gd name="connsiteX0" fmla="*/ 0 w 7178668"/>
              <a:gd name="connsiteY0" fmla="*/ 265181 h 1591056"/>
              <a:gd name="connsiteX1" fmla="*/ 265181 w 7178668"/>
              <a:gd name="connsiteY1" fmla="*/ 0 h 1591056"/>
              <a:gd name="connsiteX2" fmla="*/ 1196445 w 7178668"/>
              <a:gd name="connsiteY2" fmla="*/ 0 h 1591056"/>
              <a:gd name="connsiteX3" fmla="*/ 1196445 w 7178668"/>
              <a:gd name="connsiteY3" fmla="*/ 0 h 1591056"/>
              <a:gd name="connsiteX4" fmla="*/ 2991112 w 7178668"/>
              <a:gd name="connsiteY4" fmla="*/ 0 h 1591056"/>
              <a:gd name="connsiteX5" fmla="*/ 6913487 w 7178668"/>
              <a:gd name="connsiteY5" fmla="*/ 0 h 1591056"/>
              <a:gd name="connsiteX6" fmla="*/ 7178668 w 7178668"/>
              <a:gd name="connsiteY6" fmla="*/ 265181 h 1591056"/>
              <a:gd name="connsiteX7" fmla="*/ 7178668 w 7178668"/>
              <a:gd name="connsiteY7" fmla="*/ 928116 h 1591056"/>
              <a:gd name="connsiteX8" fmla="*/ 7178668 w 7178668"/>
              <a:gd name="connsiteY8" fmla="*/ 928116 h 1591056"/>
              <a:gd name="connsiteX9" fmla="*/ 7178668 w 7178668"/>
              <a:gd name="connsiteY9" fmla="*/ 1325880 h 1591056"/>
              <a:gd name="connsiteX10" fmla="*/ 7178668 w 7178668"/>
              <a:gd name="connsiteY10" fmla="*/ 1325875 h 1591056"/>
              <a:gd name="connsiteX11" fmla="*/ 6913487 w 7178668"/>
              <a:gd name="connsiteY11" fmla="*/ 1591056 h 1591056"/>
              <a:gd name="connsiteX12" fmla="*/ 2991112 w 7178668"/>
              <a:gd name="connsiteY12" fmla="*/ 1591056 h 1591056"/>
              <a:gd name="connsiteX13" fmla="*/ 2093802 w 7178668"/>
              <a:gd name="connsiteY13" fmla="*/ 1789938 h 1591056"/>
              <a:gd name="connsiteX14" fmla="*/ 1196445 w 7178668"/>
              <a:gd name="connsiteY14" fmla="*/ 1591056 h 1591056"/>
              <a:gd name="connsiteX15" fmla="*/ 265181 w 7178668"/>
              <a:gd name="connsiteY15" fmla="*/ 1591056 h 1591056"/>
              <a:gd name="connsiteX16" fmla="*/ 0 w 7178668"/>
              <a:gd name="connsiteY16" fmla="*/ 1325875 h 1591056"/>
              <a:gd name="connsiteX17" fmla="*/ 0 w 7178668"/>
              <a:gd name="connsiteY17" fmla="*/ 1325880 h 1591056"/>
              <a:gd name="connsiteX18" fmla="*/ 0 w 7178668"/>
              <a:gd name="connsiteY18" fmla="*/ 928116 h 1591056"/>
              <a:gd name="connsiteX19" fmla="*/ 0 w 7178668"/>
              <a:gd name="connsiteY19" fmla="*/ 928116 h 1591056"/>
              <a:gd name="connsiteX20" fmla="*/ 0 w 7178668"/>
              <a:gd name="connsiteY20" fmla="*/ 265181 h 1591056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381005 w 7178668"/>
              <a:gd name="connsiteY15" fmla="*/ 1584960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435869 w 7178668"/>
              <a:gd name="connsiteY15" fmla="*/ 1584960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521213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787757 w 7178668"/>
              <a:gd name="connsiteY11" fmla="*/ 159486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705842 w 7178668"/>
              <a:gd name="connsiteY11" fmla="*/ 159677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702032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692507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667742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686792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41115 h 1789938"/>
              <a:gd name="connsiteX11" fmla="*/ 6686792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41115 h 1789938"/>
              <a:gd name="connsiteX11" fmla="*/ 6686792 w 7178668"/>
              <a:gd name="connsiteY11" fmla="*/ 1592961 h 1789938"/>
              <a:gd name="connsiteX12" fmla="*/ 3362587 w 7178668"/>
              <a:gd name="connsiteY12" fmla="*/ 1592961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41115 h 1789938"/>
              <a:gd name="connsiteX11" fmla="*/ 6686792 w 7178668"/>
              <a:gd name="connsiteY11" fmla="*/ 1592961 h 1789938"/>
              <a:gd name="connsiteX12" fmla="*/ 3741682 w 7178668"/>
              <a:gd name="connsiteY12" fmla="*/ 1592961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95653"/>
              <a:gd name="connsiteX1" fmla="*/ 265181 w 7178668"/>
              <a:gd name="connsiteY1" fmla="*/ 0 h 1795653"/>
              <a:gd name="connsiteX2" fmla="*/ 1196445 w 7178668"/>
              <a:gd name="connsiteY2" fmla="*/ 0 h 1795653"/>
              <a:gd name="connsiteX3" fmla="*/ 1196445 w 7178668"/>
              <a:gd name="connsiteY3" fmla="*/ 0 h 1795653"/>
              <a:gd name="connsiteX4" fmla="*/ 2991112 w 7178668"/>
              <a:gd name="connsiteY4" fmla="*/ 0 h 1795653"/>
              <a:gd name="connsiteX5" fmla="*/ 6913487 w 7178668"/>
              <a:gd name="connsiteY5" fmla="*/ 0 h 1795653"/>
              <a:gd name="connsiteX6" fmla="*/ 7178668 w 7178668"/>
              <a:gd name="connsiteY6" fmla="*/ 265181 h 1795653"/>
              <a:gd name="connsiteX7" fmla="*/ 7178668 w 7178668"/>
              <a:gd name="connsiteY7" fmla="*/ 928116 h 1795653"/>
              <a:gd name="connsiteX8" fmla="*/ 7178668 w 7178668"/>
              <a:gd name="connsiteY8" fmla="*/ 928116 h 1795653"/>
              <a:gd name="connsiteX9" fmla="*/ 7178668 w 7178668"/>
              <a:gd name="connsiteY9" fmla="*/ 1325880 h 1795653"/>
              <a:gd name="connsiteX10" fmla="*/ 7178668 w 7178668"/>
              <a:gd name="connsiteY10" fmla="*/ 1341115 h 1795653"/>
              <a:gd name="connsiteX11" fmla="*/ 6686792 w 7178668"/>
              <a:gd name="connsiteY11" fmla="*/ 1592961 h 1795653"/>
              <a:gd name="connsiteX12" fmla="*/ 3741682 w 7178668"/>
              <a:gd name="connsiteY12" fmla="*/ 1592961 h 1795653"/>
              <a:gd name="connsiteX13" fmla="*/ 3126312 w 7178668"/>
              <a:gd name="connsiteY13" fmla="*/ 1795653 h 1795653"/>
              <a:gd name="connsiteX14" fmla="*/ 1196445 w 7178668"/>
              <a:gd name="connsiteY14" fmla="*/ 1591056 h 1795653"/>
              <a:gd name="connsiteX15" fmla="*/ 600461 w 7178668"/>
              <a:gd name="connsiteY15" fmla="*/ 1591056 h 1795653"/>
              <a:gd name="connsiteX16" fmla="*/ 0 w 7178668"/>
              <a:gd name="connsiteY16" fmla="*/ 1325875 h 1795653"/>
              <a:gd name="connsiteX17" fmla="*/ 0 w 7178668"/>
              <a:gd name="connsiteY17" fmla="*/ 1325880 h 1795653"/>
              <a:gd name="connsiteX18" fmla="*/ 0 w 7178668"/>
              <a:gd name="connsiteY18" fmla="*/ 928116 h 1795653"/>
              <a:gd name="connsiteX19" fmla="*/ 0 w 7178668"/>
              <a:gd name="connsiteY19" fmla="*/ 928116 h 1795653"/>
              <a:gd name="connsiteX20" fmla="*/ 0 w 7178668"/>
              <a:gd name="connsiteY20" fmla="*/ 265181 h 1795653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119644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2177520 w 7178668"/>
              <a:gd name="connsiteY14" fmla="*/ 1592961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17764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33576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39481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31010 w 7178668"/>
              <a:gd name="connsiteY14" fmla="*/ 1592961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4815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6530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6911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8244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6530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5688"/>
              <a:gd name="connsiteX1" fmla="*/ 265181 w 7178668"/>
              <a:gd name="connsiteY1" fmla="*/ 0 h 2075688"/>
              <a:gd name="connsiteX2" fmla="*/ 1196445 w 7178668"/>
              <a:gd name="connsiteY2" fmla="*/ 0 h 2075688"/>
              <a:gd name="connsiteX3" fmla="*/ 1196445 w 7178668"/>
              <a:gd name="connsiteY3" fmla="*/ 0 h 2075688"/>
              <a:gd name="connsiteX4" fmla="*/ 2991112 w 7178668"/>
              <a:gd name="connsiteY4" fmla="*/ 0 h 2075688"/>
              <a:gd name="connsiteX5" fmla="*/ 6913487 w 7178668"/>
              <a:gd name="connsiteY5" fmla="*/ 0 h 2075688"/>
              <a:gd name="connsiteX6" fmla="*/ 7178668 w 7178668"/>
              <a:gd name="connsiteY6" fmla="*/ 265181 h 2075688"/>
              <a:gd name="connsiteX7" fmla="*/ 7178668 w 7178668"/>
              <a:gd name="connsiteY7" fmla="*/ 928116 h 2075688"/>
              <a:gd name="connsiteX8" fmla="*/ 7178668 w 7178668"/>
              <a:gd name="connsiteY8" fmla="*/ 928116 h 2075688"/>
              <a:gd name="connsiteX9" fmla="*/ 7178668 w 7178668"/>
              <a:gd name="connsiteY9" fmla="*/ 1325880 h 2075688"/>
              <a:gd name="connsiteX10" fmla="*/ 7178668 w 7178668"/>
              <a:gd name="connsiteY10" fmla="*/ 1341115 h 2075688"/>
              <a:gd name="connsiteX11" fmla="*/ 6686792 w 7178668"/>
              <a:gd name="connsiteY11" fmla="*/ 1592961 h 2075688"/>
              <a:gd name="connsiteX12" fmla="*/ 3741682 w 7178668"/>
              <a:gd name="connsiteY12" fmla="*/ 1592961 h 2075688"/>
              <a:gd name="connsiteX13" fmla="*/ 3600657 w 7178668"/>
              <a:gd name="connsiteY13" fmla="*/ 2075688 h 2075688"/>
              <a:gd name="connsiteX14" fmla="*/ 3465300 w 7178668"/>
              <a:gd name="connsiteY14" fmla="*/ 1591056 h 2075688"/>
              <a:gd name="connsiteX15" fmla="*/ 600461 w 7178668"/>
              <a:gd name="connsiteY15" fmla="*/ 1591056 h 2075688"/>
              <a:gd name="connsiteX16" fmla="*/ 0 w 7178668"/>
              <a:gd name="connsiteY16" fmla="*/ 1325875 h 2075688"/>
              <a:gd name="connsiteX17" fmla="*/ 0 w 7178668"/>
              <a:gd name="connsiteY17" fmla="*/ 1325880 h 2075688"/>
              <a:gd name="connsiteX18" fmla="*/ 0 w 7178668"/>
              <a:gd name="connsiteY18" fmla="*/ 928116 h 2075688"/>
              <a:gd name="connsiteX19" fmla="*/ 0 w 7178668"/>
              <a:gd name="connsiteY19" fmla="*/ 928116 h 2075688"/>
              <a:gd name="connsiteX20" fmla="*/ 0 w 7178668"/>
              <a:gd name="connsiteY20" fmla="*/ 265181 h 2075688"/>
              <a:gd name="connsiteX0" fmla="*/ 0 w 7178668"/>
              <a:gd name="connsiteY0" fmla="*/ 265181 h 2079498"/>
              <a:gd name="connsiteX1" fmla="*/ 265181 w 7178668"/>
              <a:gd name="connsiteY1" fmla="*/ 0 h 2079498"/>
              <a:gd name="connsiteX2" fmla="*/ 1196445 w 7178668"/>
              <a:gd name="connsiteY2" fmla="*/ 0 h 2079498"/>
              <a:gd name="connsiteX3" fmla="*/ 1196445 w 7178668"/>
              <a:gd name="connsiteY3" fmla="*/ 0 h 2079498"/>
              <a:gd name="connsiteX4" fmla="*/ 2991112 w 7178668"/>
              <a:gd name="connsiteY4" fmla="*/ 0 h 2079498"/>
              <a:gd name="connsiteX5" fmla="*/ 6913487 w 7178668"/>
              <a:gd name="connsiteY5" fmla="*/ 0 h 2079498"/>
              <a:gd name="connsiteX6" fmla="*/ 7178668 w 7178668"/>
              <a:gd name="connsiteY6" fmla="*/ 265181 h 2079498"/>
              <a:gd name="connsiteX7" fmla="*/ 7178668 w 7178668"/>
              <a:gd name="connsiteY7" fmla="*/ 928116 h 2079498"/>
              <a:gd name="connsiteX8" fmla="*/ 7178668 w 7178668"/>
              <a:gd name="connsiteY8" fmla="*/ 928116 h 2079498"/>
              <a:gd name="connsiteX9" fmla="*/ 7178668 w 7178668"/>
              <a:gd name="connsiteY9" fmla="*/ 1325880 h 2079498"/>
              <a:gd name="connsiteX10" fmla="*/ 7178668 w 7178668"/>
              <a:gd name="connsiteY10" fmla="*/ 1341115 h 2079498"/>
              <a:gd name="connsiteX11" fmla="*/ 6686792 w 7178668"/>
              <a:gd name="connsiteY11" fmla="*/ 1592961 h 2079498"/>
              <a:gd name="connsiteX12" fmla="*/ 3741682 w 7178668"/>
              <a:gd name="connsiteY12" fmla="*/ 1592961 h 2079498"/>
              <a:gd name="connsiteX13" fmla="*/ 3604467 w 7178668"/>
              <a:gd name="connsiteY13" fmla="*/ 2079498 h 2079498"/>
              <a:gd name="connsiteX14" fmla="*/ 3465300 w 7178668"/>
              <a:gd name="connsiteY14" fmla="*/ 1591056 h 2079498"/>
              <a:gd name="connsiteX15" fmla="*/ 600461 w 7178668"/>
              <a:gd name="connsiteY15" fmla="*/ 1591056 h 2079498"/>
              <a:gd name="connsiteX16" fmla="*/ 0 w 7178668"/>
              <a:gd name="connsiteY16" fmla="*/ 1325875 h 2079498"/>
              <a:gd name="connsiteX17" fmla="*/ 0 w 7178668"/>
              <a:gd name="connsiteY17" fmla="*/ 1325880 h 2079498"/>
              <a:gd name="connsiteX18" fmla="*/ 0 w 7178668"/>
              <a:gd name="connsiteY18" fmla="*/ 928116 h 2079498"/>
              <a:gd name="connsiteX19" fmla="*/ 0 w 7178668"/>
              <a:gd name="connsiteY19" fmla="*/ 928116 h 2079498"/>
              <a:gd name="connsiteX20" fmla="*/ 0 w 7178668"/>
              <a:gd name="connsiteY20" fmla="*/ 265181 h 207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78668" h="2079498">
                <a:moveTo>
                  <a:pt x="0" y="265181"/>
                </a:moveTo>
                <a:cubicBezTo>
                  <a:pt x="0" y="118726"/>
                  <a:pt x="118726" y="0"/>
                  <a:pt x="265181" y="0"/>
                </a:cubicBezTo>
                <a:lnTo>
                  <a:pt x="1196445" y="0"/>
                </a:lnTo>
                <a:lnTo>
                  <a:pt x="1196445" y="0"/>
                </a:lnTo>
                <a:lnTo>
                  <a:pt x="2991112" y="0"/>
                </a:lnTo>
                <a:lnTo>
                  <a:pt x="6913487" y="0"/>
                </a:lnTo>
                <a:cubicBezTo>
                  <a:pt x="7059942" y="0"/>
                  <a:pt x="7178668" y="118726"/>
                  <a:pt x="7178668" y="265181"/>
                </a:cubicBezTo>
                <a:lnTo>
                  <a:pt x="7178668" y="928116"/>
                </a:lnTo>
                <a:lnTo>
                  <a:pt x="7178668" y="928116"/>
                </a:lnTo>
                <a:lnTo>
                  <a:pt x="7178668" y="1325880"/>
                </a:lnTo>
                <a:lnTo>
                  <a:pt x="7178668" y="1341115"/>
                </a:lnTo>
                <a:cubicBezTo>
                  <a:pt x="7178668" y="1487570"/>
                  <a:pt x="6833247" y="1592961"/>
                  <a:pt x="6686792" y="1592961"/>
                </a:cubicBezTo>
                <a:lnTo>
                  <a:pt x="3741682" y="1592961"/>
                </a:lnTo>
                <a:lnTo>
                  <a:pt x="3604467" y="2079498"/>
                </a:lnTo>
                <a:lnTo>
                  <a:pt x="3465300" y="1591056"/>
                </a:lnTo>
                <a:lnTo>
                  <a:pt x="600461" y="1591056"/>
                </a:lnTo>
                <a:cubicBezTo>
                  <a:pt x="454006" y="1591056"/>
                  <a:pt x="0" y="1472330"/>
                  <a:pt x="0" y="1325875"/>
                </a:cubicBezTo>
                <a:lnTo>
                  <a:pt x="0" y="1325880"/>
                </a:lnTo>
                <a:lnTo>
                  <a:pt x="0" y="928116"/>
                </a:lnTo>
                <a:lnTo>
                  <a:pt x="0" y="928116"/>
                </a:lnTo>
                <a:lnTo>
                  <a:pt x="0" y="265181"/>
                </a:lnTo>
                <a:close/>
              </a:path>
            </a:pathLst>
          </a:custGeom>
          <a:solidFill>
            <a:srgbClr val="F3F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3032430-CA79-5914-66AF-155AE40CC667}"/>
              </a:ext>
            </a:extLst>
          </p:cNvPr>
          <p:cNvSpPr txBox="1"/>
          <p:nvPr/>
        </p:nvSpPr>
        <p:spPr>
          <a:xfrm>
            <a:off x="1579822" y="620688"/>
            <a:ext cx="9032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有問題，要問誰？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9516625A-1F39-9405-7876-C6C2ADA66DB3}"/>
              </a:ext>
            </a:extLst>
          </p:cNvPr>
          <p:cNvGrpSpPr/>
          <p:nvPr/>
        </p:nvGrpSpPr>
        <p:grpSpPr>
          <a:xfrm>
            <a:off x="3535292" y="3074052"/>
            <a:ext cx="5035468" cy="5035468"/>
            <a:chOff x="3535292" y="3074052"/>
            <a:chExt cx="5035468" cy="5035468"/>
          </a:xfrm>
        </p:grpSpPr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3F05656A-3A79-63F7-8C80-755441E540C4}"/>
                </a:ext>
              </a:extLst>
            </p:cNvPr>
            <p:cNvSpPr/>
            <p:nvPr/>
          </p:nvSpPr>
          <p:spPr bwMode="auto">
            <a:xfrm>
              <a:off x="5558030" y="5296503"/>
              <a:ext cx="1045845" cy="421005"/>
            </a:xfrm>
            <a:custGeom>
              <a:avLst/>
              <a:gdLst>
                <a:gd name="connsiteX0" fmla="*/ 49530 w 1045845"/>
                <a:gd name="connsiteY0" fmla="*/ 209550 h 421005"/>
                <a:gd name="connsiteX1" fmla="*/ 0 w 1045845"/>
                <a:gd name="connsiteY1" fmla="*/ 280035 h 421005"/>
                <a:gd name="connsiteX2" fmla="*/ 140970 w 1045845"/>
                <a:gd name="connsiteY2" fmla="*/ 382905 h 421005"/>
                <a:gd name="connsiteX3" fmla="*/ 594360 w 1045845"/>
                <a:gd name="connsiteY3" fmla="*/ 361950 h 421005"/>
                <a:gd name="connsiteX4" fmla="*/ 788670 w 1045845"/>
                <a:gd name="connsiteY4" fmla="*/ 352425 h 421005"/>
                <a:gd name="connsiteX5" fmla="*/ 925830 w 1045845"/>
                <a:gd name="connsiteY5" fmla="*/ 421005 h 421005"/>
                <a:gd name="connsiteX6" fmla="*/ 1045845 w 1045845"/>
                <a:gd name="connsiteY6" fmla="*/ 259080 h 421005"/>
                <a:gd name="connsiteX7" fmla="*/ 914400 w 1045845"/>
                <a:gd name="connsiteY7" fmla="*/ 175260 h 421005"/>
                <a:gd name="connsiteX8" fmla="*/ 701040 w 1045845"/>
                <a:gd name="connsiteY8" fmla="*/ 53340 h 421005"/>
                <a:gd name="connsiteX9" fmla="*/ 603885 w 1045845"/>
                <a:gd name="connsiteY9" fmla="*/ 24765 h 421005"/>
                <a:gd name="connsiteX10" fmla="*/ 394335 w 1045845"/>
                <a:gd name="connsiteY10" fmla="*/ 0 h 421005"/>
                <a:gd name="connsiteX11" fmla="*/ 245745 w 1045845"/>
                <a:gd name="connsiteY11" fmla="*/ 34290 h 421005"/>
                <a:gd name="connsiteX12" fmla="*/ 49530 w 1045845"/>
                <a:gd name="connsiteY12" fmla="*/ 209550 h 42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5845" h="421005">
                  <a:moveTo>
                    <a:pt x="49530" y="209550"/>
                  </a:moveTo>
                  <a:lnTo>
                    <a:pt x="0" y="280035"/>
                  </a:lnTo>
                  <a:lnTo>
                    <a:pt x="140970" y="382905"/>
                  </a:lnTo>
                  <a:lnTo>
                    <a:pt x="594360" y="361950"/>
                  </a:lnTo>
                  <a:lnTo>
                    <a:pt x="788670" y="352425"/>
                  </a:lnTo>
                  <a:lnTo>
                    <a:pt x="925830" y="421005"/>
                  </a:lnTo>
                  <a:lnTo>
                    <a:pt x="1045845" y="259080"/>
                  </a:lnTo>
                  <a:lnTo>
                    <a:pt x="914400" y="175260"/>
                  </a:lnTo>
                  <a:lnTo>
                    <a:pt x="701040" y="53340"/>
                  </a:lnTo>
                  <a:lnTo>
                    <a:pt x="603885" y="24765"/>
                  </a:lnTo>
                  <a:lnTo>
                    <a:pt x="394335" y="0"/>
                  </a:lnTo>
                  <a:lnTo>
                    <a:pt x="245745" y="34290"/>
                  </a:lnTo>
                  <a:lnTo>
                    <a:pt x="49530" y="209550"/>
                  </a:lnTo>
                  <a:close/>
                </a:path>
              </a:pathLst>
            </a:custGeom>
            <a:solidFill>
              <a:srgbClr val="F6EFEB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1113DA73-7647-B45E-CD97-3FC19E03E8A9}"/>
                </a:ext>
              </a:extLst>
            </p:cNvPr>
            <p:cNvGrpSpPr/>
            <p:nvPr/>
          </p:nvGrpSpPr>
          <p:grpSpPr>
            <a:xfrm>
              <a:off x="3535292" y="3074052"/>
              <a:ext cx="5035468" cy="5035468"/>
              <a:chOff x="3578266" y="6345324"/>
              <a:chExt cx="5035468" cy="5035468"/>
            </a:xfrm>
          </p:grpSpPr>
          <p:sp>
            <p:nvSpPr>
              <p:cNvPr id="15" name="橢圓 14">
                <a:extLst>
                  <a:ext uri="{FF2B5EF4-FFF2-40B4-BE49-F238E27FC236}">
                    <a16:creationId xmlns:a16="http://schemas.microsoft.com/office/drawing/2014/main" id="{A4CE7F78-8ECA-9452-4C5D-F10F7B9F5B68}"/>
                  </a:ext>
                </a:extLst>
              </p:cNvPr>
              <p:cNvSpPr/>
              <p:nvPr/>
            </p:nvSpPr>
            <p:spPr bwMode="auto">
              <a:xfrm>
                <a:off x="5561531" y="7599262"/>
                <a:ext cx="1068937" cy="612068"/>
              </a:xfrm>
              <a:prstGeom prst="ellipse">
                <a:avLst/>
              </a:prstGeom>
              <a:solidFill>
                <a:schemeClr val="bg1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全真粗黑體" pitchFamily="49" charset="-120"/>
                </a:endParaRPr>
              </a:p>
            </p:txBody>
          </p:sp>
          <p:pic>
            <p:nvPicPr>
              <p:cNvPr id="16" name="圖片 15" descr="一張含有 配件 的圖片&#10;&#10;自動產生的描述">
                <a:extLst>
                  <a:ext uri="{FF2B5EF4-FFF2-40B4-BE49-F238E27FC236}">
                    <a16:creationId xmlns:a16="http://schemas.microsoft.com/office/drawing/2014/main" id="{40875E1F-1DB2-5E98-5D9A-189EF046D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3578266" y="6345324"/>
                <a:ext cx="5035468" cy="5035468"/>
              </a:xfrm>
              <a:custGeom>
                <a:avLst/>
                <a:gdLst>
                  <a:gd name="connsiteX0" fmla="*/ 5035468 w 5035468"/>
                  <a:gd name="connsiteY0" fmla="*/ 0 h 5035468"/>
                  <a:gd name="connsiteX1" fmla="*/ 0 w 5035468"/>
                  <a:gd name="connsiteY1" fmla="*/ 0 h 5035468"/>
                  <a:gd name="connsiteX2" fmla="*/ 0 w 5035468"/>
                  <a:gd name="connsiteY2" fmla="*/ 5035468 h 5035468"/>
                  <a:gd name="connsiteX3" fmla="*/ 5035468 w 5035468"/>
                  <a:gd name="connsiteY3" fmla="*/ 5035468 h 5035468"/>
                  <a:gd name="connsiteX4" fmla="*/ 5035468 w 5035468"/>
                  <a:gd name="connsiteY4" fmla="*/ 0 h 5035468"/>
                  <a:gd name="connsiteX5" fmla="*/ 3399832 w 5035468"/>
                  <a:gd name="connsiteY5" fmla="*/ 714988 h 5035468"/>
                  <a:gd name="connsiteX6" fmla="*/ 3777874 w 5035468"/>
                  <a:gd name="connsiteY6" fmla="*/ 1093030 h 5035468"/>
                  <a:gd name="connsiteX7" fmla="*/ 3399832 w 5035468"/>
                  <a:gd name="connsiteY7" fmla="*/ 1471072 h 5035468"/>
                  <a:gd name="connsiteX8" fmla="*/ 3021790 w 5035468"/>
                  <a:gd name="connsiteY8" fmla="*/ 1093030 h 5035468"/>
                  <a:gd name="connsiteX9" fmla="*/ 3399832 w 5035468"/>
                  <a:gd name="connsiteY9" fmla="*/ 714988 h 503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5468" h="5035468">
                    <a:moveTo>
                      <a:pt x="5035468" y="0"/>
                    </a:moveTo>
                    <a:lnTo>
                      <a:pt x="0" y="0"/>
                    </a:lnTo>
                    <a:lnTo>
                      <a:pt x="0" y="5035468"/>
                    </a:lnTo>
                    <a:lnTo>
                      <a:pt x="5035468" y="5035468"/>
                    </a:lnTo>
                    <a:lnTo>
                      <a:pt x="5035468" y="0"/>
                    </a:lnTo>
                    <a:close/>
                    <a:moveTo>
                      <a:pt x="3399832" y="714988"/>
                    </a:moveTo>
                    <a:cubicBezTo>
                      <a:pt x="3608619" y="714988"/>
                      <a:pt x="3777874" y="884243"/>
                      <a:pt x="3777874" y="1093030"/>
                    </a:cubicBezTo>
                    <a:cubicBezTo>
                      <a:pt x="3777874" y="1301817"/>
                      <a:pt x="3608619" y="1471072"/>
                      <a:pt x="3399832" y="1471072"/>
                    </a:cubicBezTo>
                    <a:cubicBezTo>
                      <a:pt x="3191045" y="1471072"/>
                      <a:pt x="3021790" y="1301817"/>
                      <a:pt x="3021790" y="1093030"/>
                    </a:cubicBezTo>
                    <a:cubicBezTo>
                      <a:pt x="3021790" y="884243"/>
                      <a:pt x="3191045" y="714988"/>
                      <a:pt x="3399832" y="714988"/>
                    </a:cubicBezTo>
                    <a:close/>
                  </a:path>
                </a:pathLst>
              </a:custGeom>
            </p:spPr>
          </p:pic>
        </p:grpSp>
      </p:grp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7EB8D91-5990-02A2-E538-BFCD4B397744}"/>
              </a:ext>
            </a:extLst>
          </p:cNvPr>
          <p:cNvSpPr/>
          <p:nvPr/>
        </p:nvSpPr>
        <p:spPr bwMode="auto">
          <a:xfrm>
            <a:off x="7423167" y="3198738"/>
            <a:ext cx="2139226" cy="1251540"/>
          </a:xfrm>
          <a:prstGeom prst="roundRect">
            <a:avLst/>
          </a:prstGeom>
          <a:solidFill>
            <a:srgbClr val="FF6000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問 </a:t>
            </a:r>
            <a:r>
              <a:rPr kumimoji="1" lang="en-US" altLang="zh-TW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kumimoji="1" lang="zh-TW" altLang="en-US" sz="3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呀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C54978EF-C113-17FE-82A4-0BE15B31E505}"/>
              </a:ext>
            </a:extLst>
          </p:cNvPr>
          <p:cNvSpPr/>
          <p:nvPr/>
        </p:nvSpPr>
        <p:spPr bwMode="auto">
          <a:xfrm>
            <a:off x="3103168" y="1616622"/>
            <a:ext cx="1796173" cy="5152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找不到要問誰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90E6A1A7-EB36-118B-CC63-F3F8C6B9802B}"/>
              </a:ext>
            </a:extLst>
          </p:cNvPr>
          <p:cNvSpPr/>
          <p:nvPr/>
        </p:nvSpPr>
        <p:spPr bwMode="auto">
          <a:xfrm>
            <a:off x="5261850" y="1616622"/>
            <a:ext cx="1800201" cy="5152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對方在忙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B94CD5F5-276D-9FCD-C142-08AC9673AF14}"/>
              </a:ext>
            </a:extLst>
          </p:cNvPr>
          <p:cNvSpPr/>
          <p:nvPr/>
        </p:nvSpPr>
        <p:spPr bwMode="auto">
          <a:xfrm>
            <a:off x="7424560" y="1616622"/>
            <a:ext cx="1800201" cy="5152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不好意思 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560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remove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7" grpId="0" animBg="1"/>
      <p:bldP spid="18" grpId="0" animBg="1"/>
      <p:bldP spid="19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38E82-F7AD-F34B-1583-44CC89E17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I principles | OECD">
            <a:extLst>
              <a:ext uri="{FF2B5EF4-FFF2-40B4-BE49-F238E27FC236}">
                <a16:creationId xmlns:a16="http://schemas.microsoft.com/office/drawing/2014/main" id="{699B674C-2F0A-8236-828D-25288E0614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r="639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>
            <a:extLst>
              <a:ext uri="{FF2B5EF4-FFF2-40B4-BE49-F238E27FC236}">
                <a16:creationId xmlns:a16="http://schemas.microsoft.com/office/drawing/2014/main" id="{50B6D57E-BB16-8A29-BE0D-0033D87C33EF}"/>
              </a:ext>
            </a:extLst>
          </p:cNvPr>
          <p:cNvSpPr txBox="1">
            <a:spLocks/>
          </p:cNvSpPr>
          <p:nvPr/>
        </p:nvSpPr>
        <p:spPr bwMode="auto">
          <a:xfrm>
            <a:off x="4871864" y="2924944"/>
            <a:ext cx="2448272" cy="688640"/>
          </a:xfrm>
          <a:prstGeom prst="roundRect">
            <a:avLst>
              <a:gd name="adj" fmla="val 19917"/>
            </a:avLst>
          </a:prstGeom>
          <a:solidFill>
            <a:srgbClr val="00B0F0">
              <a:alpha val="50000"/>
            </a:srgb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3000"/>
              </a:spcBef>
            </a:pPr>
            <a:r>
              <a:rPr lang="zh-TW" altLang="en-US" sz="28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什麼都問 </a:t>
            </a:r>
            <a:r>
              <a:rPr lang="en-US" altLang="zh-TW" sz="28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endParaRPr lang="zh-TW" altLang="en-US" sz="320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743C885-FE7B-0C53-0CDE-41DDBC12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256" y="8620"/>
            <a:ext cx="10377488" cy="1656184"/>
          </a:xfrm>
        </p:spPr>
        <p:txBody>
          <a:bodyPr/>
          <a:lstStyle/>
          <a:p>
            <a:pPr algn="ctr">
              <a:lnSpc>
                <a:spcPct val="130000"/>
              </a:lnSpc>
              <a:spcBef>
                <a:spcPts val="3000"/>
              </a:spcBef>
            </a:pPr>
            <a:r>
              <a:rPr lang="en-US" altLang="zh-TW" sz="4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4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個月打造 </a:t>
            </a:r>
            <a:r>
              <a:rPr lang="en-US" altLang="zh-TW" sz="4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4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知識庫</a:t>
            </a:r>
            <a:endParaRPr lang="zh-TW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3201070F-346A-0669-680F-130AC9A60BD6}"/>
              </a:ext>
            </a:extLst>
          </p:cNvPr>
          <p:cNvSpPr txBox="1">
            <a:spLocks/>
          </p:cNvSpPr>
          <p:nvPr/>
        </p:nvSpPr>
        <p:spPr bwMode="auto">
          <a:xfrm>
            <a:off x="4871864" y="3897052"/>
            <a:ext cx="2448272" cy="688640"/>
          </a:xfrm>
          <a:prstGeom prst="roundRect">
            <a:avLst>
              <a:gd name="adj" fmla="val 19917"/>
            </a:avLst>
          </a:prstGeom>
          <a:solidFill>
            <a:srgbClr val="00B0F0">
              <a:alpha val="50000"/>
            </a:srgb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3000"/>
              </a:spcBef>
            </a:pPr>
            <a:r>
              <a:rPr lang="zh-TW" altLang="en-US" sz="28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整理 </a:t>
            </a:r>
            <a:r>
              <a:rPr lang="en-US" altLang="zh-TW" sz="28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endParaRPr lang="zh-TW" altLang="en-US" sz="320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語音泡泡: 橢圓形 3">
            <a:extLst>
              <a:ext uri="{FF2B5EF4-FFF2-40B4-BE49-F238E27FC236}">
                <a16:creationId xmlns:a16="http://schemas.microsoft.com/office/drawing/2014/main" id="{EBD6D69F-FD4A-FE29-257D-8ECFA15384E0}"/>
              </a:ext>
            </a:extLst>
          </p:cNvPr>
          <p:cNvSpPr/>
          <p:nvPr/>
        </p:nvSpPr>
        <p:spPr bwMode="auto">
          <a:xfrm rot="750991">
            <a:off x="7053313" y="2144945"/>
            <a:ext cx="1255889" cy="997974"/>
          </a:xfrm>
          <a:prstGeom prst="wedgeEllipseCallout">
            <a:avLst>
              <a:gd name="adj1" fmla="val -45962"/>
              <a:gd name="adj2" fmla="val 43653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需求</a:t>
            </a:r>
          </a:p>
        </p:txBody>
      </p:sp>
      <p:sp>
        <p:nvSpPr>
          <p:cNvPr id="6" name="語音泡泡: 橢圓形 5">
            <a:extLst>
              <a:ext uri="{FF2B5EF4-FFF2-40B4-BE49-F238E27FC236}">
                <a16:creationId xmlns:a16="http://schemas.microsoft.com/office/drawing/2014/main" id="{484553DC-4BFF-953D-23B3-DB646E1266AE}"/>
              </a:ext>
            </a:extLst>
          </p:cNvPr>
          <p:cNvSpPr/>
          <p:nvPr/>
        </p:nvSpPr>
        <p:spPr bwMode="auto">
          <a:xfrm rot="20428962">
            <a:off x="6863695" y="4407995"/>
            <a:ext cx="1199037" cy="922327"/>
          </a:xfrm>
          <a:prstGeom prst="wedgeEllipseCallout">
            <a:avLst>
              <a:gd name="adj1" fmla="val -19572"/>
              <a:gd name="adj2" fmla="val -60542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8C2980C-F614-1146-08D2-80BEC7719324}"/>
              </a:ext>
            </a:extLst>
          </p:cNvPr>
          <p:cNvSpPr txBox="1"/>
          <p:nvPr/>
        </p:nvSpPr>
        <p:spPr>
          <a:xfrm>
            <a:off x="3499999" y="179400"/>
            <a:ext cx="2592288" cy="620688"/>
          </a:xfrm>
          <a:prstGeom prst="roundRect">
            <a:avLst/>
          </a:prstGeom>
          <a:solidFill>
            <a:srgbClr val="FF0000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隱性經驗危機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8" name="爆炸: 十四角 7">
            <a:extLst>
              <a:ext uri="{FF2B5EF4-FFF2-40B4-BE49-F238E27FC236}">
                <a16:creationId xmlns:a16="http://schemas.microsoft.com/office/drawing/2014/main" id="{7FA70D9E-391D-1DA7-DF50-7273AECCA8EB}"/>
              </a:ext>
            </a:extLst>
          </p:cNvPr>
          <p:cNvSpPr/>
          <p:nvPr/>
        </p:nvSpPr>
        <p:spPr bwMode="auto">
          <a:xfrm>
            <a:off x="2423223" y="1591555"/>
            <a:ext cx="3168352" cy="2161481"/>
          </a:xfrm>
          <a:prstGeom prst="irregularSeal2">
            <a:avLst/>
          </a:prstGeom>
          <a:solidFill>
            <a:srgbClr val="FFFF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每天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</a:p>
        </p:txBody>
      </p:sp>
    </p:spTree>
    <p:extLst>
      <p:ext uri="{BB962C8B-B14F-4D97-AF65-F5344CB8AC3E}">
        <p14:creationId xmlns:p14="http://schemas.microsoft.com/office/powerpoint/2010/main" val="310256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7" grpId="0" animBg="1"/>
      <p:bldP spid="4" grpId="0" animBg="1"/>
      <p:bldP spid="6" grpId="0" animBg="1"/>
      <p:bldP spid="9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A949B-003D-08CF-E8A8-4D25FFB8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8FD4EDB-EFFA-0C40-1B20-CCF7F7795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628800"/>
          </a:xfrm>
          <a:solidFill>
            <a:srgbClr val="269999"/>
          </a:solidFill>
        </p:spPr>
        <p:txBody>
          <a:bodyPr anchor="ctr"/>
          <a:lstStyle/>
          <a:p>
            <a:pPr algn="ctr">
              <a:lnSpc>
                <a:spcPct val="130000"/>
              </a:lnSpc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如何記錄經驗？</a:t>
            </a:r>
            <a:b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r>
              <a:rPr lang="zh-TW" altLang="en-US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最簡單、有效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A7C4CA8-6A4A-B022-9CAC-9A2F61502D0C}"/>
              </a:ext>
            </a:extLst>
          </p:cNvPr>
          <p:cNvSpPr txBox="1"/>
          <p:nvPr/>
        </p:nvSpPr>
        <p:spPr>
          <a:xfrm>
            <a:off x="2859220" y="5238400"/>
            <a:ext cx="6429961" cy="1003121"/>
          </a:xfrm>
          <a:prstGeom prst="roundRect">
            <a:avLst/>
          </a:prstGeom>
          <a:noFill/>
          <a:ln w="38100">
            <a:solidFill>
              <a:srgbClr val="FF6000"/>
            </a:solidFill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完美地模仿了我們人類「經驗運作」的方式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75267465-5B56-C001-F82F-76E568A03F49}"/>
              </a:ext>
            </a:extLst>
          </p:cNvPr>
          <p:cNvSpPr/>
          <p:nvPr/>
        </p:nvSpPr>
        <p:spPr bwMode="auto">
          <a:xfrm>
            <a:off x="3359696" y="2888940"/>
            <a:ext cx="1692188" cy="1692188"/>
          </a:xfrm>
          <a:prstGeom prst="ellipse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看到</a:t>
            </a:r>
            <a:r>
              <a:rPr kumimoji="1" lang="zh-TW" altLang="en-US" sz="32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4364DA7E-976A-18B5-AF51-3B3FF6590AE8}"/>
              </a:ext>
            </a:extLst>
          </p:cNvPr>
          <p:cNvSpPr/>
          <p:nvPr/>
        </p:nvSpPr>
        <p:spPr bwMode="auto">
          <a:xfrm>
            <a:off x="7140118" y="2888940"/>
            <a:ext cx="1692188" cy="1692188"/>
          </a:xfrm>
          <a:prstGeom prst="ellipse">
            <a:avLst/>
          </a:prstGeom>
          <a:solidFill>
            <a:srgbClr val="7030A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想到</a:t>
            </a:r>
            <a:r>
              <a:rPr kumimoji="1" lang="zh-TW" altLang="en-US" sz="3200" b="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什麼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語音泡泡: 橢圓形 8">
            <a:extLst>
              <a:ext uri="{FF2B5EF4-FFF2-40B4-BE49-F238E27FC236}">
                <a16:creationId xmlns:a16="http://schemas.microsoft.com/office/drawing/2014/main" id="{C809DE97-D605-1D4B-C160-9EB814EB742B}"/>
              </a:ext>
            </a:extLst>
          </p:cNvPr>
          <p:cNvSpPr/>
          <p:nvPr/>
        </p:nvSpPr>
        <p:spPr bwMode="auto">
          <a:xfrm rot="19663468">
            <a:off x="2777464" y="2021759"/>
            <a:ext cx="1224321" cy="1190312"/>
          </a:xfrm>
          <a:prstGeom prst="wedgeEllipseCallout">
            <a:avLst>
              <a:gd name="adj1" fmla="val 12271"/>
              <a:gd name="adj2" fmla="val 62592"/>
            </a:avLst>
          </a:prstGeom>
          <a:solidFill>
            <a:srgbClr val="FFFFCC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60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endParaRPr kumimoji="1" lang="zh-TW" altLang="en-US" sz="60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語音泡泡: 橢圓形 9">
            <a:extLst>
              <a:ext uri="{FF2B5EF4-FFF2-40B4-BE49-F238E27FC236}">
                <a16:creationId xmlns:a16="http://schemas.microsoft.com/office/drawing/2014/main" id="{C38FF9DF-449A-797E-5C44-8031AE619EE3}"/>
              </a:ext>
            </a:extLst>
          </p:cNvPr>
          <p:cNvSpPr/>
          <p:nvPr/>
        </p:nvSpPr>
        <p:spPr bwMode="auto">
          <a:xfrm rot="1022848">
            <a:off x="8294686" y="2335647"/>
            <a:ext cx="916318" cy="890865"/>
          </a:xfrm>
          <a:prstGeom prst="wedgeEllipseCallout">
            <a:avLst>
              <a:gd name="adj1" fmla="val -26126"/>
              <a:gd name="adj2" fmla="val 53130"/>
            </a:avLst>
          </a:prstGeom>
          <a:solidFill>
            <a:srgbClr val="FFFFCC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8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kumimoji="1" lang="zh-TW" altLang="en-US" sz="48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ADACC821-1C80-CF5E-9C68-69DA6437A387}"/>
              </a:ext>
            </a:extLst>
          </p:cNvPr>
          <p:cNvCxnSpPr/>
          <p:nvPr/>
        </p:nvCxnSpPr>
        <p:spPr bwMode="auto">
          <a:xfrm>
            <a:off x="5231904" y="3717032"/>
            <a:ext cx="1764196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34DC48B-BEFC-E019-14AB-E1B213B5CA08}"/>
              </a:ext>
            </a:extLst>
          </p:cNvPr>
          <p:cNvSpPr txBox="1"/>
          <p:nvPr/>
        </p:nvSpPr>
        <p:spPr>
          <a:xfrm>
            <a:off x="5192104" y="2888940"/>
            <a:ext cx="1764194" cy="712592"/>
          </a:xfrm>
          <a:prstGeom prst="round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</a:p>
        </p:txBody>
      </p:sp>
    </p:spTree>
    <p:extLst>
      <p:ext uri="{BB962C8B-B14F-4D97-AF65-F5344CB8AC3E}">
        <p14:creationId xmlns:p14="http://schemas.microsoft.com/office/powerpoint/2010/main" val="133027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9BEED-F98E-0415-B85B-5E42E49C0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2F8C04F-4F15-00B4-DE50-8F850E9B8506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F1BEE0A-4A6A-CF97-3B71-87F2D20DE630}"/>
              </a:ext>
            </a:extLst>
          </p:cNvPr>
          <p:cNvSpPr/>
          <p:nvPr/>
        </p:nvSpPr>
        <p:spPr bwMode="auto">
          <a:xfrm>
            <a:off x="443372" y="2442984"/>
            <a:ext cx="5868652" cy="2498184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0076B6C-1256-F7DC-0202-41C21558D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025"/>
            <a:ext cx="12191047" cy="800707"/>
          </a:xfrm>
          <a:solidFill>
            <a:srgbClr val="269999"/>
          </a:solidFill>
        </p:spPr>
        <p:txBody>
          <a:bodyPr anchor="ctr"/>
          <a:lstStyle/>
          <a:p>
            <a:pPr algn="ctr"/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要怎麼寫？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DCCEE64-B16B-602A-318E-C72CC37D0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029692"/>
            <a:ext cx="4968552" cy="558962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語音泡泡: 橢圓形 4">
            <a:extLst>
              <a:ext uri="{FF2B5EF4-FFF2-40B4-BE49-F238E27FC236}">
                <a16:creationId xmlns:a16="http://schemas.microsoft.com/office/drawing/2014/main" id="{72AF5651-5F5D-7A7B-0C6B-B57904227385}"/>
              </a:ext>
            </a:extLst>
          </p:cNvPr>
          <p:cNvSpPr/>
          <p:nvPr/>
        </p:nvSpPr>
        <p:spPr bwMode="auto">
          <a:xfrm>
            <a:off x="7860196" y="2836869"/>
            <a:ext cx="1584176" cy="1112184"/>
          </a:xfrm>
          <a:prstGeom prst="wedgeEllipseCallout">
            <a:avLst>
              <a:gd name="adj1" fmla="val -45646"/>
              <a:gd name="adj2" fmla="val -44270"/>
            </a:avLst>
          </a:prstGeom>
          <a:solidFill>
            <a:srgbClr val="FFFFCC">
              <a:alpha val="80000"/>
            </a:srgbClr>
          </a:solidFill>
          <a:ln w="57150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解釋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幫助理解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語音泡泡: 橢圓形 5">
            <a:extLst>
              <a:ext uri="{FF2B5EF4-FFF2-40B4-BE49-F238E27FC236}">
                <a16:creationId xmlns:a16="http://schemas.microsoft.com/office/drawing/2014/main" id="{F607BD58-898E-4167-C2F2-9174774536AA}"/>
              </a:ext>
            </a:extLst>
          </p:cNvPr>
          <p:cNvSpPr/>
          <p:nvPr/>
        </p:nvSpPr>
        <p:spPr bwMode="auto">
          <a:xfrm>
            <a:off x="8436260" y="1391616"/>
            <a:ext cx="1584176" cy="1112184"/>
          </a:xfrm>
          <a:prstGeom prst="wedgeEllipseCallout">
            <a:avLst>
              <a:gd name="adj1" fmla="val -47955"/>
              <a:gd name="adj2" fmla="val 38604"/>
            </a:avLst>
          </a:prstGeom>
          <a:solidFill>
            <a:srgbClr val="FFFFCC">
              <a:alpha val="80000"/>
            </a:srgbClr>
          </a:solidFill>
          <a:ln w="57150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先寫重點就對了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711DEAA-56B2-35C3-32D3-96D08F002227}"/>
              </a:ext>
            </a:extLst>
          </p:cNvPr>
          <p:cNvSpPr txBox="1"/>
          <p:nvPr/>
        </p:nvSpPr>
        <p:spPr>
          <a:xfrm>
            <a:off x="759285" y="2623004"/>
            <a:ext cx="93057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</a:p>
          <a:p>
            <a:pPr algn="ctr"/>
            <a:r>
              <a:rPr lang="en-US" altLang="zh-TW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Point</a:t>
            </a:r>
          </a:p>
          <a:p>
            <a:pPr algn="ctr"/>
            <a:r>
              <a:rPr lang="zh-TW" alt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8DF0B7A-EFED-A75B-52EB-E5ADF31FBFFD}"/>
              </a:ext>
            </a:extLst>
          </p:cNvPr>
          <p:cNvSpPr txBox="1"/>
          <p:nvPr/>
        </p:nvSpPr>
        <p:spPr>
          <a:xfrm>
            <a:off x="1950269" y="2623005"/>
            <a:ext cx="123655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</a:p>
          <a:p>
            <a:pPr algn="ctr"/>
            <a:r>
              <a:rPr lang="en-US" altLang="zh-TW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Reason</a:t>
            </a:r>
          </a:p>
          <a:p>
            <a:pPr algn="ctr"/>
            <a:r>
              <a:rPr lang="zh-TW" alt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理由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2E41C17-93CB-70E1-05E2-41F1D70E1949}"/>
              </a:ext>
            </a:extLst>
          </p:cNvPr>
          <p:cNvSpPr txBox="1"/>
          <p:nvPr/>
        </p:nvSpPr>
        <p:spPr>
          <a:xfrm>
            <a:off x="3294639" y="2627037"/>
            <a:ext cx="140455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</a:p>
          <a:p>
            <a:pPr algn="ctr"/>
            <a:r>
              <a:rPr lang="en-US" altLang="zh-TW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Example</a:t>
            </a:r>
          </a:p>
          <a:p>
            <a:pPr algn="ctr"/>
            <a:r>
              <a:rPr lang="zh-TW" alt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舉例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0D31DFA-5804-3040-1315-8E9D9F9F0060}"/>
              </a:ext>
            </a:extLst>
          </p:cNvPr>
          <p:cNvSpPr txBox="1"/>
          <p:nvPr/>
        </p:nvSpPr>
        <p:spPr>
          <a:xfrm>
            <a:off x="5015792" y="2623004"/>
            <a:ext cx="93057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</a:p>
          <a:p>
            <a:pPr algn="ctr"/>
            <a:r>
              <a:rPr lang="en-US" altLang="zh-TW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Point</a:t>
            </a:r>
          </a:p>
          <a:p>
            <a:pPr algn="ctr"/>
            <a:r>
              <a:rPr lang="zh-TW" alt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5998404-CE64-58B7-577D-8AC8EF335E3A}"/>
              </a:ext>
            </a:extLst>
          </p:cNvPr>
          <p:cNvSpPr txBox="1"/>
          <p:nvPr/>
        </p:nvSpPr>
        <p:spPr>
          <a:xfrm>
            <a:off x="2393009" y="154881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使用框架</a:t>
            </a:r>
          </a:p>
        </p:txBody>
      </p:sp>
    </p:spTree>
    <p:extLst>
      <p:ext uri="{BB962C8B-B14F-4D97-AF65-F5344CB8AC3E}">
        <p14:creationId xmlns:p14="http://schemas.microsoft.com/office/powerpoint/2010/main" val="29622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/>
      <p:bldP spid="9" grpId="0"/>
      <p:bldP spid="10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6DC72-CF78-C202-F37A-A6FB85C66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3876F11-DE70-F5CE-E0AB-04FDB3F08FF3}"/>
              </a:ext>
            </a:extLst>
          </p:cNvPr>
          <p:cNvSpPr/>
          <p:nvPr/>
        </p:nvSpPr>
        <p:spPr bwMode="auto">
          <a:xfrm>
            <a:off x="891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33B17CF3-6478-DC60-DDBB-459729D83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124744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重要且常見的 </a:t>
            </a:r>
            <a:r>
              <a:rPr lang="en-US" altLang="zh-TW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數量不多</a:t>
            </a:r>
            <a:endParaRPr lang="zh-TW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89CAD847-9F39-695D-B407-0E93F12A6E92}"/>
              </a:ext>
            </a:extLst>
          </p:cNvPr>
          <p:cNvSpPr/>
          <p:nvPr/>
        </p:nvSpPr>
        <p:spPr>
          <a:xfrm>
            <a:off x="1824575" y="1672159"/>
            <a:ext cx="3696375" cy="3696375"/>
          </a:xfrm>
          <a:prstGeom prst="ellipse">
            <a:avLst/>
          </a:prstGeom>
          <a:solidFill>
            <a:srgbClr val="FFFFCC"/>
          </a:solidFill>
          <a:ln w="28575">
            <a:solidFill>
              <a:srgbClr val="FF6000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zh-TW" sz="115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</a:p>
          <a:p>
            <a:pPr algn="ctr"/>
            <a:r>
              <a:rPr lang="zh-TW" altLang="en-US" sz="3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67B62A96-1913-D046-06E4-2BE39C9E81E5}"/>
              </a:ext>
            </a:extLst>
          </p:cNvPr>
          <p:cNvSpPr/>
          <p:nvPr/>
        </p:nvSpPr>
        <p:spPr bwMode="auto">
          <a:xfrm>
            <a:off x="6110065" y="1612898"/>
            <a:ext cx="5533141" cy="4104456"/>
          </a:xfrm>
          <a:prstGeom prst="roundRect">
            <a:avLst>
              <a:gd name="adj" fmla="val 0"/>
            </a:avLst>
          </a:prstGeom>
          <a:noFill/>
          <a:ln w="127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知道臨床怎麼做，但沒做過不敢下手，該怎麼辦，像是低血鉀，心悸，喘等？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剛開始上班</a:t>
            </a: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值班，最常遇到的問題，如何上手比較快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Knowledge</a:t>
            </a: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差想問問題又怕被電怎麼辦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職前訓或是上線前可以做甚麼準備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跟主治查房的秘訣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如何一次掌握超過</a:t>
            </a: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床病人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快速接</a:t>
            </a: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New pa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如何快速記憶</a:t>
            </a: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Lab</a:t>
            </a: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和用藥狀況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值班怎麼活下來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值班怎麼報新入的</a:t>
            </a: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New pa</a:t>
            </a: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給主治聽</a:t>
            </a:r>
            <a:endParaRPr lang="en-US" altLang="zh-TW" sz="1600" b="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護理師最常抱怨新手</a:t>
            </a: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PGY</a:t>
            </a:r>
            <a:r>
              <a:rPr lang="zh-TW" altLang="en-US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不會的地方</a:t>
            </a:r>
            <a:b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b="0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</a:p>
        </p:txBody>
      </p:sp>
      <p:sp>
        <p:nvSpPr>
          <p:cNvPr id="8" name="文字方塊 7">
            <a:hlinkClick r:id="rId3"/>
            <a:extLst>
              <a:ext uri="{FF2B5EF4-FFF2-40B4-BE49-F238E27FC236}">
                <a16:creationId xmlns:a16="http://schemas.microsoft.com/office/drawing/2014/main" id="{41FD3BFA-E28A-B5AF-30DA-96461AB8A0FD}"/>
              </a:ext>
            </a:extLst>
          </p:cNvPr>
          <p:cNvSpPr txBox="1"/>
          <p:nvPr/>
        </p:nvSpPr>
        <p:spPr>
          <a:xfrm>
            <a:off x="-12190" y="6438066"/>
            <a:ext cx="5533140" cy="442674"/>
          </a:xfrm>
          <a:prstGeom prst="roundRect">
            <a:avLst>
              <a:gd name="adj" fmla="val 0"/>
            </a:avLst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PGY </a:t>
            </a:r>
            <a:r>
              <a:rPr lang="zh-TW" altLang="en-US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常見問題回應，整理 </a:t>
            </a:r>
            <a:r>
              <a:rPr lang="en-US" altLang="zh-TW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38</a:t>
            </a:r>
            <a:r>
              <a:rPr lang="zh-TW" altLang="en-US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 個 </a:t>
            </a:r>
            <a:r>
              <a:rPr lang="en-US" altLang="zh-TW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(</a:t>
            </a:r>
            <a:r>
              <a:rPr lang="zh-TW" altLang="en-US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黃品叡醫師</a:t>
            </a:r>
            <a:r>
              <a:rPr lang="en-US" altLang="zh-TW" sz="2000" b="0" i="0" dirty="0">
                <a:solidFill>
                  <a:srgbClr val="B3EBFF"/>
                </a:solidFill>
                <a:effectLst/>
                <a:latin typeface="Segoe UI Historic" panose="020B0502040204020203" pitchFamily="34" charset="0"/>
              </a:rPr>
              <a:t>)</a:t>
            </a:r>
            <a:endParaRPr lang="zh-TW" altLang="en-US" sz="2000" dirty="0">
              <a:solidFill>
                <a:srgbClr val="B3EBFF"/>
              </a:solidFill>
            </a:endParaRPr>
          </a:p>
        </p:txBody>
      </p:sp>
      <p:sp>
        <p:nvSpPr>
          <p:cNvPr id="7" name="語音泡泡: 橢圓形 6">
            <a:extLst>
              <a:ext uri="{FF2B5EF4-FFF2-40B4-BE49-F238E27FC236}">
                <a16:creationId xmlns:a16="http://schemas.microsoft.com/office/drawing/2014/main" id="{A8791271-A854-F7C8-4790-4193E72F422F}"/>
              </a:ext>
            </a:extLst>
          </p:cNvPr>
          <p:cNvSpPr/>
          <p:nvPr/>
        </p:nvSpPr>
        <p:spPr bwMode="auto">
          <a:xfrm rot="750991">
            <a:off x="1368687" y="4516091"/>
            <a:ext cx="1546797" cy="1399098"/>
          </a:xfrm>
          <a:prstGeom prst="wedgeEllipseCallout">
            <a:avLst>
              <a:gd name="adj1" fmla="val 38692"/>
              <a:gd name="adj2" fmla="val -47266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kumimoji="1" lang="en-US" altLang="zh-TW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kumimoji="1" lang="zh-TW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</a:t>
            </a:r>
            <a:endParaRPr kumimoji="1" lang="zh-TW" altLang="en-US" sz="28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語音泡泡: 橢圓形 8">
            <a:extLst>
              <a:ext uri="{FF2B5EF4-FFF2-40B4-BE49-F238E27FC236}">
                <a16:creationId xmlns:a16="http://schemas.microsoft.com/office/drawing/2014/main" id="{88B62855-BF5A-56A8-03C5-71BA7234C3F4}"/>
              </a:ext>
            </a:extLst>
          </p:cNvPr>
          <p:cNvSpPr/>
          <p:nvPr/>
        </p:nvSpPr>
        <p:spPr bwMode="auto">
          <a:xfrm rot="750991">
            <a:off x="4789067" y="4167270"/>
            <a:ext cx="1546797" cy="1399098"/>
          </a:xfrm>
          <a:prstGeom prst="wedgeEllipseCallout">
            <a:avLst>
              <a:gd name="adj1" fmla="val -49145"/>
              <a:gd name="adj2" fmla="val -38547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66</a:t>
            </a:r>
            <a:r>
              <a:rPr kumimoji="1" lang="en-US" altLang="zh-TW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TW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endParaRPr kumimoji="1" lang="zh-TW" altLang="en-US" sz="28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740DA77C-833D-2436-F8FF-B69A84B49B2C}"/>
              </a:ext>
            </a:extLst>
          </p:cNvPr>
          <p:cNvSpPr/>
          <p:nvPr/>
        </p:nvSpPr>
        <p:spPr bwMode="auto">
          <a:xfrm>
            <a:off x="8222975" y="3592071"/>
            <a:ext cx="3672408" cy="2388940"/>
          </a:xfrm>
          <a:prstGeom prst="roundRect">
            <a:avLst>
              <a:gd name="adj" fmla="val 10899"/>
            </a:avLst>
          </a:prstGeom>
          <a:solidFill>
            <a:srgbClr val="0070C0">
              <a:alpha val="70000"/>
            </a:srgb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問 ＝ 需求</a:t>
            </a:r>
            <a:endParaRPr kumimoji="1" lang="en-US" altLang="zh-TW" sz="32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答 </a:t>
            </a:r>
            <a:r>
              <a:rPr kumimoji="1" lang="en-US" altLang="zh-TW" sz="32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= </a:t>
            </a: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endParaRPr kumimoji="1" lang="en-US" altLang="zh-TW" sz="32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3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寫下來，準沒錯</a:t>
            </a:r>
          </a:p>
        </p:txBody>
      </p:sp>
    </p:spTree>
    <p:extLst>
      <p:ext uri="{BB962C8B-B14F-4D97-AF65-F5344CB8AC3E}">
        <p14:creationId xmlns:p14="http://schemas.microsoft.com/office/powerpoint/2010/main" val="40642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BFD77-831C-DA8F-168B-18327F17B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1A317A9-2467-E517-1E84-AFC4321ED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7D9367A-D6BB-78FA-C4F7-1E31AB64B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0868"/>
            <a:ext cx="12191999" cy="1980220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操作練習</a:t>
            </a:r>
            <a:endParaRPr lang="zh-TW" alt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270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C4B9B-A832-C344-46EC-086121B7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2D3290B9-1605-94E6-C766-690EECAE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124744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操作流程</a:t>
            </a:r>
            <a:endParaRPr lang="zh-TW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FBB2A7F9-97D8-84F2-CEFA-C1C8A46A335E}"/>
              </a:ext>
            </a:extLst>
          </p:cNvPr>
          <p:cNvSpPr/>
          <p:nvPr/>
        </p:nvSpPr>
        <p:spPr bwMode="auto">
          <a:xfrm flipH="1">
            <a:off x="1034353" y="2552052"/>
            <a:ext cx="2196244" cy="1836204"/>
          </a:xfrm>
          <a:prstGeom prst="roundRect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5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問 </a:t>
            </a:r>
            <a:r>
              <a:rPr kumimoji="1" lang="en-US" altLang="zh-TW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endParaRPr kumimoji="1" lang="zh-TW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C8213A-01CB-DA55-5B56-FE1C174B7AF7}"/>
              </a:ext>
            </a:extLst>
          </p:cNvPr>
          <p:cNvSpPr/>
          <p:nvPr/>
        </p:nvSpPr>
        <p:spPr bwMode="auto">
          <a:xfrm flipH="1">
            <a:off x="3560077" y="2552052"/>
            <a:ext cx="2196244" cy="1836204"/>
          </a:xfrm>
          <a:prstGeom prst="roundRect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5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整理 </a:t>
            </a:r>
            <a:r>
              <a:rPr kumimoji="1" lang="en-US" altLang="zh-TW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FAQ</a:t>
            </a:r>
            <a:endParaRPr kumimoji="1" lang="zh-TW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0C248E5C-D1A7-E19A-1FC4-088A83198342}"/>
              </a:ext>
            </a:extLst>
          </p:cNvPr>
          <p:cNvSpPr/>
          <p:nvPr/>
        </p:nvSpPr>
        <p:spPr bwMode="auto">
          <a:xfrm flipH="1">
            <a:off x="6435680" y="2564904"/>
            <a:ext cx="2196244" cy="1836204"/>
          </a:xfrm>
          <a:prstGeom prst="roundRect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5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更新資料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36036ECE-96EE-5A0F-E846-EAF6220E3591}"/>
              </a:ext>
            </a:extLst>
          </p:cNvPr>
          <p:cNvSpPr/>
          <p:nvPr/>
        </p:nvSpPr>
        <p:spPr bwMode="auto">
          <a:xfrm flipH="1">
            <a:off x="8976320" y="2564904"/>
            <a:ext cx="2196244" cy="1836204"/>
          </a:xfrm>
          <a:prstGeom prst="roundRect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54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換個問法</a:t>
            </a:r>
          </a:p>
        </p:txBody>
      </p:sp>
    </p:spTree>
    <p:extLst>
      <p:ext uri="{BB962C8B-B14F-4D97-AF65-F5344CB8AC3E}">
        <p14:creationId xmlns:p14="http://schemas.microsoft.com/office/powerpoint/2010/main" val="147397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3DB0-1330-5DB0-88BD-AE4373881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A205FB-405F-EAB3-B764-F88D79132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BA3992A-96EE-5842-8BAE-51AF284F0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038" y="2492896"/>
            <a:ext cx="7781925" cy="1584176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倍速經驗傳承</a:t>
            </a:r>
            <a:endParaRPr lang="zh-TW" altLang="en-US" sz="1200" b="1" dirty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838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3125C5B-328C-9C3B-E2A3-30D2F9423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7" b="6552"/>
          <a:stretch/>
        </p:blipFill>
        <p:spPr bwMode="auto">
          <a:xfrm>
            <a:off x="83332" y="702133"/>
            <a:ext cx="12030924" cy="61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B275CA83-E102-B938-1085-13C7A3C8CC4E}"/>
              </a:ext>
            </a:extLst>
          </p:cNvPr>
          <p:cNvSpPr/>
          <p:nvPr/>
        </p:nvSpPr>
        <p:spPr bwMode="auto">
          <a:xfrm>
            <a:off x="3395700" y="5157192"/>
            <a:ext cx="5400601" cy="1221553"/>
          </a:xfrm>
          <a:prstGeom prst="roundRect">
            <a:avLst>
              <a:gd name="adj" fmla="val 15012"/>
            </a:avLst>
          </a:prstGeom>
          <a:solidFill>
            <a:schemeClr val="accent6">
              <a:lumMod val="50000"/>
              <a:alpha val="80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30000"/>
              </a:lnSpc>
            </a:pPr>
            <a:endParaRPr lang="zh-TW" altLang="en-US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3C86CD9-3BCE-B9A3-5F8F-E68E170E28F4}"/>
              </a:ext>
            </a:extLst>
          </p:cNvPr>
          <p:cNvSpPr/>
          <p:nvPr/>
        </p:nvSpPr>
        <p:spPr>
          <a:xfrm>
            <a:off x="3933813" y="5290627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碰到，就問；</a:t>
            </a:r>
            <a:endParaRPr lang="zh-TW" altLang="en-US" sz="24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B3B9D17-6E52-0A1A-393B-4088E4A81D09}"/>
              </a:ext>
            </a:extLst>
          </p:cNvPr>
          <p:cNvSpPr/>
          <p:nvPr/>
        </p:nvSpPr>
        <p:spPr>
          <a:xfrm>
            <a:off x="6110309" y="5229200"/>
            <a:ext cx="2040943" cy="523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4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做錯，就學 </a:t>
            </a:r>
            <a:r>
              <a:rPr lang="en-US" altLang="zh-TW" sz="24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A691746-E967-1CD1-2222-958D0200E710}"/>
              </a:ext>
            </a:extLst>
          </p:cNvPr>
          <p:cNvSpPr/>
          <p:nvPr/>
        </p:nvSpPr>
        <p:spPr>
          <a:xfrm>
            <a:off x="4561343" y="5670156"/>
            <a:ext cx="3057247" cy="6297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2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久了，就有經驗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3F2CBF90-5B6D-84A7-12CB-F3E553D1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702133"/>
          </a:xfrm>
          <a:solidFill>
            <a:srgbClr val="269999"/>
          </a:solidFill>
        </p:spPr>
        <p:txBody>
          <a:bodyPr anchor="ctr"/>
          <a:lstStyle/>
          <a:p>
            <a:pPr algn="ctr"/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突破「</a:t>
            </a:r>
            <a: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70-20-10</a:t>
            </a:r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」訓練現況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FE5B58C-8659-4E0B-167D-D554F8F06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596" y="800708"/>
            <a:ext cx="1944216" cy="445747"/>
          </a:xfrm>
          <a:prstGeom prst="rect">
            <a:avLst/>
          </a:prstGeom>
        </p:spPr>
      </p:pic>
      <p:sp>
        <p:nvSpPr>
          <p:cNvPr id="5" name="語音泡泡: 橢圓形 4">
            <a:extLst>
              <a:ext uri="{FF2B5EF4-FFF2-40B4-BE49-F238E27FC236}">
                <a16:creationId xmlns:a16="http://schemas.microsoft.com/office/drawing/2014/main" id="{A042C190-501D-9268-CF84-35F795919FDF}"/>
              </a:ext>
            </a:extLst>
          </p:cNvPr>
          <p:cNvSpPr/>
          <p:nvPr/>
        </p:nvSpPr>
        <p:spPr bwMode="auto">
          <a:xfrm>
            <a:off x="2855640" y="2045937"/>
            <a:ext cx="2664296" cy="2175949"/>
          </a:xfrm>
          <a:prstGeom prst="wedgeEllipseCallout">
            <a:avLst>
              <a:gd name="adj1" fmla="val -51181"/>
              <a:gd name="adj2" fmla="val 35914"/>
            </a:avLst>
          </a:prstGeom>
          <a:solidFill>
            <a:schemeClr val="bg1">
              <a:alpha val="80000"/>
            </a:schemeClr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2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kumimoji="1" lang="zh-TW" altLang="en-US" sz="32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endParaRPr kumimoji="1" lang="en-US" altLang="zh-TW" sz="320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從做中學</a:t>
            </a:r>
          </a:p>
        </p:txBody>
      </p:sp>
    </p:spTree>
    <p:extLst>
      <p:ext uri="{BB962C8B-B14F-4D97-AF65-F5344CB8AC3E}">
        <p14:creationId xmlns:p14="http://schemas.microsoft.com/office/powerpoint/2010/main" val="350381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6182A-C02F-395E-96D6-657FA0137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F33A5A78-64C6-E5ED-4AC7-D113530A8A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語音泡泡: 圓角矩形 6">
            <a:extLst>
              <a:ext uri="{FF2B5EF4-FFF2-40B4-BE49-F238E27FC236}">
                <a16:creationId xmlns:a16="http://schemas.microsoft.com/office/drawing/2014/main" id="{94738757-9929-4A44-89C3-517B7905AA53}"/>
              </a:ext>
            </a:extLst>
          </p:cNvPr>
          <p:cNvSpPr/>
          <p:nvPr/>
        </p:nvSpPr>
        <p:spPr>
          <a:xfrm>
            <a:off x="-106268" y="-274320"/>
            <a:ext cx="12318588" cy="3568417"/>
          </a:xfrm>
          <a:custGeom>
            <a:avLst/>
            <a:gdLst>
              <a:gd name="connsiteX0" fmla="*/ 0 w 7178668"/>
              <a:gd name="connsiteY0" fmla="*/ 265181 h 1591056"/>
              <a:gd name="connsiteX1" fmla="*/ 265181 w 7178668"/>
              <a:gd name="connsiteY1" fmla="*/ 0 h 1591056"/>
              <a:gd name="connsiteX2" fmla="*/ 1196445 w 7178668"/>
              <a:gd name="connsiteY2" fmla="*/ 0 h 1591056"/>
              <a:gd name="connsiteX3" fmla="*/ 1196445 w 7178668"/>
              <a:gd name="connsiteY3" fmla="*/ 0 h 1591056"/>
              <a:gd name="connsiteX4" fmla="*/ 2991112 w 7178668"/>
              <a:gd name="connsiteY4" fmla="*/ 0 h 1591056"/>
              <a:gd name="connsiteX5" fmla="*/ 6913487 w 7178668"/>
              <a:gd name="connsiteY5" fmla="*/ 0 h 1591056"/>
              <a:gd name="connsiteX6" fmla="*/ 7178668 w 7178668"/>
              <a:gd name="connsiteY6" fmla="*/ 265181 h 1591056"/>
              <a:gd name="connsiteX7" fmla="*/ 7178668 w 7178668"/>
              <a:gd name="connsiteY7" fmla="*/ 928116 h 1591056"/>
              <a:gd name="connsiteX8" fmla="*/ 7178668 w 7178668"/>
              <a:gd name="connsiteY8" fmla="*/ 928116 h 1591056"/>
              <a:gd name="connsiteX9" fmla="*/ 7178668 w 7178668"/>
              <a:gd name="connsiteY9" fmla="*/ 1325880 h 1591056"/>
              <a:gd name="connsiteX10" fmla="*/ 7178668 w 7178668"/>
              <a:gd name="connsiteY10" fmla="*/ 1325875 h 1591056"/>
              <a:gd name="connsiteX11" fmla="*/ 6913487 w 7178668"/>
              <a:gd name="connsiteY11" fmla="*/ 1591056 h 1591056"/>
              <a:gd name="connsiteX12" fmla="*/ 2991112 w 7178668"/>
              <a:gd name="connsiteY12" fmla="*/ 1591056 h 1591056"/>
              <a:gd name="connsiteX13" fmla="*/ 2093802 w 7178668"/>
              <a:gd name="connsiteY13" fmla="*/ 1789938 h 1591056"/>
              <a:gd name="connsiteX14" fmla="*/ 1196445 w 7178668"/>
              <a:gd name="connsiteY14" fmla="*/ 1591056 h 1591056"/>
              <a:gd name="connsiteX15" fmla="*/ 265181 w 7178668"/>
              <a:gd name="connsiteY15" fmla="*/ 1591056 h 1591056"/>
              <a:gd name="connsiteX16" fmla="*/ 0 w 7178668"/>
              <a:gd name="connsiteY16" fmla="*/ 1325875 h 1591056"/>
              <a:gd name="connsiteX17" fmla="*/ 0 w 7178668"/>
              <a:gd name="connsiteY17" fmla="*/ 1325880 h 1591056"/>
              <a:gd name="connsiteX18" fmla="*/ 0 w 7178668"/>
              <a:gd name="connsiteY18" fmla="*/ 928116 h 1591056"/>
              <a:gd name="connsiteX19" fmla="*/ 0 w 7178668"/>
              <a:gd name="connsiteY19" fmla="*/ 928116 h 1591056"/>
              <a:gd name="connsiteX20" fmla="*/ 0 w 7178668"/>
              <a:gd name="connsiteY20" fmla="*/ 265181 h 1591056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381005 w 7178668"/>
              <a:gd name="connsiteY15" fmla="*/ 1584960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435869 w 7178668"/>
              <a:gd name="connsiteY15" fmla="*/ 1584960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521213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913487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787757 w 7178668"/>
              <a:gd name="connsiteY11" fmla="*/ 159486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705842 w 7178668"/>
              <a:gd name="connsiteY11" fmla="*/ 159677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702032 w 7178668"/>
              <a:gd name="connsiteY11" fmla="*/ 1591056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692507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667742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25875 h 1789938"/>
              <a:gd name="connsiteX11" fmla="*/ 6686792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41115 h 1789938"/>
              <a:gd name="connsiteX11" fmla="*/ 6686792 w 7178668"/>
              <a:gd name="connsiteY11" fmla="*/ 1592961 h 1789938"/>
              <a:gd name="connsiteX12" fmla="*/ 2991112 w 7178668"/>
              <a:gd name="connsiteY12" fmla="*/ 1591056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41115 h 1789938"/>
              <a:gd name="connsiteX11" fmla="*/ 6686792 w 7178668"/>
              <a:gd name="connsiteY11" fmla="*/ 1592961 h 1789938"/>
              <a:gd name="connsiteX12" fmla="*/ 3362587 w 7178668"/>
              <a:gd name="connsiteY12" fmla="*/ 1592961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89938"/>
              <a:gd name="connsiteX1" fmla="*/ 265181 w 7178668"/>
              <a:gd name="connsiteY1" fmla="*/ 0 h 1789938"/>
              <a:gd name="connsiteX2" fmla="*/ 1196445 w 7178668"/>
              <a:gd name="connsiteY2" fmla="*/ 0 h 1789938"/>
              <a:gd name="connsiteX3" fmla="*/ 1196445 w 7178668"/>
              <a:gd name="connsiteY3" fmla="*/ 0 h 1789938"/>
              <a:gd name="connsiteX4" fmla="*/ 2991112 w 7178668"/>
              <a:gd name="connsiteY4" fmla="*/ 0 h 1789938"/>
              <a:gd name="connsiteX5" fmla="*/ 6913487 w 7178668"/>
              <a:gd name="connsiteY5" fmla="*/ 0 h 1789938"/>
              <a:gd name="connsiteX6" fmla="*/ 7178668 w 7178668"/>
              <a:gd name="connsiteY6" fmla="*/ 265181 h 1789938"/>
              <a:gd name="connsiteX7" fmla="*/ 7178668 w 7178668"/>
              <a:gd name="connsiteY7" fmla="*/ 928116 h 1789938"/>
              <a:gd name="connsiteX8" fmla="*/ 7178668 w 7178668"/>
              <a:gd name="connsiteY8" fmla="*/ 928116 h 1789938"/>
              <a:gd name="connsiteX9" fmla="*/ 7178668 w 7178668"/>
              <a:gd name="connsiteY9" fmla="*/ 1325880 h 1789938"/>
              <a:gd name="connsiteX10" fmla="*/ 7178668 w 7178668"/>
              <a:gd name="connsiteY10" fmla="*/ 1341115 h 1789938"/>
              <a:gd name="connsiteX11" fmla="*/ 6686792 w 7178668"/>
              <a:gd name="connsiteY11" fmla="*/ 1592961 h 1789938"/>
              <a:gd name="connsiteX12" fmla="*/ 3741682 w 7178668"/>
              <a:gd name="connsiteY12" fmla="*/ 1592961 h 1789938"/>
              <a:gd name="connsiteX13" fmla="*/ 2093802 w 7178668"/>
              <a:gd name="connsiteY13" fmla="*/ 1789938 h 1789938"/>
              <a:gd name="connsiteX14" fmla="*/ 1196445 w 7178668"/>
              <a:gd name="connsiteY14" fmla="*/ 1591056 h 1789938"/>
              <a:gd name="connsiteX15" fmla="*/ 600461 w 7178668"/>
              <a:gd name="connsiteY15" fmla="*/ 1591056 h 1789938"/>
              <a:gd name="connsiteX16" fmla="*/ 0 w 7178668"/>
              <a:gd name="connsiteY16" fmla="*/ 1325875 h 1789938"/>
              <a:gd name="connsiteX17" fmla="*/ 0 w 7178668"/>
              <a:gd name="connsiteY17" fmla="*/ 1325880 h 1789938"/>
              <a:gd name="connsiteX18" fmla="*/ 0 w 7178668"/>
              <a:gd name="connsiteY18" fmla="*/ 928116 h 1789938"/>
              <a:gd name="connsiteX19" fmla="*/ 0 w 7178668"/>
              <a:gd name="connsiteY19" fmla="*/ 928116 h 1789938"/>
              <a:gd name="connsiteX20" fmla="*/ 0 w 7178668"/>
              <a:gd name="connsiteY20" fmla="*/ 265181 h 1789938"/>
              <a:gd name="connsiteX0" fmla="*/ 0 w 7178668"/>
              <a:gd name="connsiteY0" fmla="*/ 265181 h 1795653"/>
              <a:gd name="connsiteX1" fmla="*/ 265181 w 7178668"/>
              <a:gd name="connsiteY1" fmla="*/ 0 h 1795653"/>
              <a:gd name="connsiteX2" fmla="*/ 1196445 w 7178668"/>
              <a:gd name="connsiteY2" fmla="*/ 0 h 1795653"/>
              <a:gd name="connsiteX3" fmla="*/ 1196445 w 7178668"/>
              <a:gd name="connsiteY3" fmla="*/ 0 h 1795653"/>
              <a:gd name="connsiteX4" fmla="*/ 2991112 w 7178668"/>
              <a:gd name="connsiteY4" fmla="*/ 0 h 1795653"/>
              <a:gd name="connsiteX5" fmla="*/ 6913487 w 7178668"/>
              <a:gd name="connsiteY5" fmla="*/ 0 h 1795653"/>
              <a:gd name="connsiteX6" fmla="*/ 7178668 w 7178668"/>
              <a:gd name="connsiteY6" fmla="*/ 265181 h 1795653"/>
              <a:gd name="connsiteX7" fmla="*/ 7178668 w 7178668"/>
              <a:gd name="connsiteY7" fmla="*/ 928116 h 1795653"/>
              <a:gd name="connsiteX8" fmla="*/ 7178668 w 7178668"/>
              <a:gd name="connsiteY8" fmla="*/ 928116 h 1795653"/>
              <a:gd name="connsiteX9" fmla="*/ 7178668 w 7178668"/>
              <a:gd name="connsiteY9" fmla="*/ 1325880 h 1795653"/>
              <a:gd name="connsiteX10" fmla="*/ 7178668 w 7178668"/>
              <a:gd name="connsiteY10" fmla="*/ 1341115 h 1795653"/>
              <a:gd name="connsiteX11" fmla="*/ 6686792 w 7178668"/>
              <a:gd name="connsiteY11" fmla="*/ 1592961 h 1795653"/>
              <a:gd name="connsiteX12" fmla="*/ 3741682 w 7178668"/>
              <a:gd name="connsiteY12" fmla="*/ 1592961 h 1795653"/>
              <a:gd name="connsiteX13" fmla="*/ 3126312 w 7178668"/>
              <a:gd name="connsiteY13" fmla="*/ 1795653 h 1795653"/>
              <a:gd name="connsiteX14" fmla="*/ 1196445 w 7178668"/>
              <a:gd name="connsiteY14" fmla="*/ 1591056 h 1795653"/>
              <a:gd name="connsiteX15" fmla="*/ 600461 w 7178668"/>
              <a:gd name="connsiteY15" fmla="*/ 1591056 h 1795653"/>
              <a:gd name="connsiteX16" fmla="*/ 0 w 7178668"/>
              <a:gd name="connsiteY16" fmla="*/ 1325875 h 1795653"/>
              <a:gd name="connsiteX17" fmla="*/ 0 w 7178668"/>
              <a:gd name="connsiteY17" fmla="*/ 1325880 h 1795653"/>
              <a:gd name="connsiteX18" fmla="*/ 0 w 7178668"/>
              <a:gd name="connsiteY18" fmla="*/ 928116 h 1795653"/>
              <a:gd name="connsiteX19" fmla="*/ 0 w 7178668"/>
              <a:gd name="connsiteY19" fmla="*/ 928116 h 1795653"/>
              <a:gd name="connsiteX20" fmla="*/ 0 w 7178668"/>
              <a:gd name="connsiteY20" fmla="*/ 265181 h 1795653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119644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2177520 w 7178668"/>
              <a:gd name="connsiteY14" fmla="*/ 1592961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17764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33576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39481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31010 w 7178668"/>
              <a:gd name="connsiteY14" fmla="*/ 1592961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4815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6530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6911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82445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1878"/>
              <a:gd name="connsiteX1" fmla="*/ 265181 w 7178668"/>
              <a:gd name="connsiteY1" fmla="*/ 0 h 2071878"/>
              <a:gd name="connsiteX2" fmla="*/ 1196445 w 7178668"/>
              <a:gd name="connsiteY2" fmla="*/ 0 h 2071878"/>
              <a:gd name="connsiteX3" fmla="*/ 1196445 w 7178668"/>
              <a:gd name="connsiteY3" fmla="*/ 0 h 2071878"/>
              <a:gd name="connsiteX4" fmla="*/ 2991112 w 7178668"/>
              <a:gd name="connsiteY4" fmla="*/ 0 h 2071878"/>
              <a:gd name="connsiteX5" fmla="*/ 6913487 w 7178668"/>
              <a:gd name="connsiteY5" fmla="*/ 0 h 2071878"/>
              <a:gd name="connsiteX6" fmla="*/ 7178668 w 7178668"/>
              <a:gd name="connsiteY6" fmla="*/ 265181 h 2071878"/>
              <a:gd name="connsiteX7" fmla="*/ 7178668 w 7178668"/>
              <a:gd name="connsiteY7" fmla="*/ 928116 h 2071878"/>
              <a:gd name="connsiteX8" fmla="*/ 7178668 w 7178668"/>
              <a:gd name="connsiteY8" fmla="*/ 928116 h 2071878"/>
              <a:gd name="connsiteX9" fmla="*/ 7178668 w 7178668"/>
              <a:gd name="connsiteY9" fmla="*/ 1325880 h 2071878"/>
              <a:gd name="connsiteX10" fmla="*/ 7178668 w 7178668"/>
              <a:gd name="connsiteY10" fmla="*/ 1341115 h 2071878"/>
              <a:gd name="connsiteX11" fmla="*/ 6686792 w 7178668"/>
              <a:gd name="connsiteY11" fmla="*/ 1592961 h 2071878"/>
              <a:gd name="connsiteX12" fmla="*/ 3741682 w 7178668"/>
              <a:gd name="connsiteY12" fmla="*/ 1592961 h 2071878"/>
              <a:gd name="connsiteX13" fmla="*/ 3606372 w 7178668"/>
              <a:gd name="connsiteY13" fmla="*/ 2071878 h 2071878"/>
              <a:gd name="connsiteX14" fmla="*/ 3465300 w 7178668"/>
              <a:gd name="connsiteY14" fmla="*/ 1591056 h 2071878"/>
              <a:gd name="connsiteX15" fmla="*/ 600461 w 7178668"/>
              <a:gd name="connsiteY15" fmla="*/ 1591056 h 2071878"/>
              <a:gd name="connsiteX16" fmla="*/ 0 w 7178668"/>
              <a:gd name="connsiteY16" fmla="*/ 1325875 h 2071878"/>
              <a:gd name="connsiteX17" fmla="*/ 0 w 7178668"/>
              <a:gd name="connsiteY17" fmla="*/ 1325880 h 2071878"/>
              <a:gd name="connsiteX18" fmla="*/ 0 w 7178668"/>
              <a:gd name="connsiteY18" fmla="*/ 928116 h 2071878"/>
              <a:gd name="connsiteX19" fmla="*/ 0 w 7178668"/>
              <a:gd name="connsiteY19" fmla="*/ 928116 h 2071878"/>
              <a:gd name="connsiteX20" fmla="*/ 0 w 7178668"/>
              <a:gd name="connsiteY20" fmla="*/ 265181 h 2071878"/>
              <a:gd name="connsiteX0" fmla="*/ 0 w 7178668"/>
              <a:gd name="connsiteY0" fmla="*/ 265181 h 2075688"/>
              <a:gd name="connsiteX1" fmla="*/ 265181 w 7178668"/>
              <a:gd name="connsiteY1" fmla="*/ 0 h 2075688"/>
              <a:gd name="connsiteX2" fmla="*/ 1196445 w 7178668"/>
              <a:gd name="connsiteY2" fmla="*/ 0 h 2075688"/>
              <a:gd name="connsiteX3" fmla="*/ 1196445 w 7178668"/>
              <a:gd name="connsiteY3" fmla="*/ 0 h 2075688"/>
              <a:gd name="connsiteX4" fmla="*/ 2991112 w 7178668"/>
              <a:gd name="connsiteY4" fmla="*/ 0 h 2075688"/>
              <a:gd name="connsiteX5" fmla="*/ 6913487 w 7178668"/>
              <a:gd name="connsiteY5" fmla="*/ 0 h 2075688"/>
              <a:gd name="connsiteX6" fmla="*/ 7178668 w 7178668"/>
              <a:gd name="connsiteY6" fmla="*/ 265181 h 2075688"/>
              <a:gd name="connsiteX7" fmla="*/ 7178668 w 7178668"/>
              <a:gd name="connsiteY7" fmla="*/ 928116 h 2075688"/>
              <a:gd name="connsiteX8" fmla="*/ 7178668 w 7178668"/>
              <a:gd name="connsiteY8" fmla="*/ 928116 h 2075688"/>
              <a:gd name="connsiteX9" fmla="*/ 7178668 w 7178668"/>
              <a:gd name="connsiteY9" fmla="*/ 1325880 h 2075688"/>
              <a:gd name="connsiteX10" fmla="*/ 7178668 w 7178668"/>
              <a:gd name="connsiteY10" fmla="*/ 1341115 h 2075688"/>
              <a:gd name="connsiteX11" fmla="*/ 6686792 w 7178668"/>
              <a:gd name="connsiteY11" fmla="*/ 1592961 h 2075688"/>
              <a:gd name="connsiteX12" fmla="*/ 3741682 w 7178668"/>
              <a:gd name="connsiteY12" fmla="*/ 1592961 h 2075688"/>
              <a:gd name="connsiteX13" fmla="*/ 3600657 w 7178668"/>
              <a:gd name="connsiteY13" fmla="*/ 2075688 h 2075688"/>
              <a:gd name="connsiteX14" fmla="*/ 3465300 w 7178668"/>
              <a:gd name="connsiteY14" fmla="*/ 1591056 h 2075688"/>
              <a:gd name="connsiteX15" fmla="*/ 600461 w 7178668"/>
              <a:gd name="connsiteY15" fmla="*/ 1591056 h 2075688"/>
              <a:gd name="connsiteX16" fmla="*/ 0 w 7178668"/>
              <a:gd name="connsiteY16" fmla="*/ 1325875 h 2075688"/>
              <a:gd name="connsiteX17" fmla="*/ 0 w 7178668"/>
              <a:gd name="connsiteY17" fmla="*/ 1325880 h 2075688"/>
              <a:gd name="connsiteX18" fmla="*/ 0 w 7178668"/>
              <a:gd name="connsiteY18" fmla="*/ 928116 h 2075688"/>
              <a:gd name="connsiteX19" fmla="*/ 0 w 7178668"/>
              <a:gd name="connsiteY19" fmla="*/ 928116 h 2075688"/>
              <a:gd name="connsiteX20" fmla="*/ 0 w 7178668"/>
              <a:gd name="connsiteY20" fmla="*/ 265181 h 2075688"/>
              <a:gd name="connsiteX0" fmla="*/ 0 w 7178668"/>
              <a:gd name="connsiteY0" fmla="*/ 265181 h 2079498"/>
              <a:gd name="connsiteX1" fmla="*/ 265181 w 7178668"/>
              <a:gd name="connsiteY1" fmla="*/ 0 h 2079498"/>
              <a:gd name="connsiteX2" fmla="*/ 1196445 w 7178668"/>
              <a:gd name="connsiteY2" fmla="*/ 0 h 2079498"/>
              <a:gd name="connsiteX3" fmla="*/ 1196445 w 7178668"/>
              <a:gd name="connsiteY3" fmla="*/ 0 h 2079498"/>
              <a:gd name="connsiteX4" fmla="*/ 2991112 w 7178668"/>
              <a:gd name="connsiteY4" fmla="*/ 0 h 2079498"/>
              <a:gd name="connsiteX5" fmla="*/ 6913487 w 7178668"/>
              <a:gd name="connsiteY5" fmla="*/ 0 h 2079498"/>
              <a:gd name="connsiteX6" fmla="*/ 7178668 w 7178668"/>
              <a:gd name="connsiteY6" fmla="*/ 265181 h 2079498"/>
              <a:gd name="connsiteX7" fmla="*/ 7178668 w 7178668"/>
              <a:gd name="connsiteY7" fmla="*/ 928116 h 2079498"/>
              <a:gd name="connsiteX8" fmla="*/ 7178668 w 7178668"/>
              <a:gd name="connsiteY8" fmla="*/ 928116 h 2079498"/>
              <a:gd name="connsiteX9" fmla="*/ 7178668 w 7178668"/>
              <a:gd name="connsiteY9" fmla="*/ 1325880 h 2079498"/>
              <a:gd name="connsiteX10" fmla="*/ 7178668 w 7178668"/>
              <a:gd name="connsiteY10" fmla="*/ 1341115 h 2079498"/>
              <a:gd name="connsiteX11" fmla="*/ 6686792 w 7178668"/>
              <a:gd name="connsiteY11" fmla="*/ 1592961 h 2079498"/>
              <a:gd name="connsiteX12" fmla="*/ 3741682 w 7178668"/>
              <a:gd name="connsiteY12" fmla="*/ 1592961 h 2079498"/>
              <a:gd name="connsiteX13" fmla="*/ 3604467 w 7178668"/>
              <a:gd name="connsiteY13" fmla="*/ 2079498 h 2079498"/>
              <a:gd name="connsiteX14" fmla="*/ 3465300 w 7178668"/>
              <a:gd name="connsiteY14" fmla="*/ 1591056 h 2079498"/>
              <a:gd name="connsiteX15" fmla="*/ 600461 w 7178668"/>
              <a:gd name="connsiteY15" fmla="*/ 1591056 h 2079498"/>
              <a:gd name="connsiteX16" fmla="*/ 0 w 7178668"/>
              <a:gd name="connsiteY16" fmla="*/ 1325875 h 2079498"/>
              <a:gd name="connsiteX17" fmla="*/ 0 w 7178668"/>
              <a:gd name="connsiteY17" fmla="*/ 1325880 h 2079498"/>
              <a:gd name="connsiteX18" fmla="*/ 0 w 7178668"/>
              <a:gd name="connsiteY18" fmla="*/ 928116 h 2079498"/>
              <a:gd name="connsiteX19" fmla="*/ 0 w 7178668"/>
              <a:gd name="connsiteY19" fmla="*/ 928116 h 2079498"/>
              <a:gd name="connsiteX20" fmla="*/ 0 w 7178668"/>
              <a:gd name="connsiteY20" fmla="*/ 265181 h 207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78668" h="2079498">
                <a:moveTo>
                  <a:pt x="0" y="265181"/>
                </a:moveTo>
                <a:cubicBezTo>
                  <a:pt x="0" y="118726"/>
                  <a:pt x="118726" y="0"/>
                  <a:pt x="265181" y="0"/>
                </a:cubicBezTo>
                <a:lnTo>
                  <a:pt x="1196445" y="0"/>
                </a:lnTo>
                <a:lnTo>
                  <a:pt x="1196445" y="0"/>
                </a:lnTo>
                <a:lnTo>
                  <a:pt x="2991112" y="0"/>
                </a:lnTo>
                <a:lnTo>
                  <a:pt x="6913487" y="0"/>
                </a:lnTo>
                <a:cubicBezTo>
                  <a:pt x="7059942" y="0"/>
                  <a:pt x="7178668" y="118726"/>
                  <a:pt x="7178668" y="265181"/>
                </a:cubicBezTo>
                <a:lnTo>
                  <a:pt x="7178668" y="928116"/>
                </a:lnTo>
                <a:lnTo>
                  <a:pt x="7178668" y="928116"/>
                </a:lnTo>
                <a:lnTo>
                  <a:pt x="7178668" y="1325880"/>
                </a:lnTo>
                <a:lnTo>
                  <a:pt x="7178668" y="1341115"/>
                </a:lnTo>
                <a:cubicBezTo>
                  <a:pt x="7178668" y="1487570"/>
                  <a:pt x="6833247" y="1592961"/>
                  <a:pt x="6686792" y="1592961"/>
                </a:cubicBezTo>
                <a:lnTo>
                  <a:pt x="3741682" y="1592961"/>
                </a:lnTo>
                <a:lnTo>
                  <a:pt x="3604467" y="2079498"/>
                </a:lnTo>
                <a:lnTo>
                  <a:pt x="3465300" y="1591056"/>
                </a:lnTo>
                <a:lnTo>
                  <a:pt x="600461" y="1591056"/>
                </a:lnTo>
                <a:cubicBezTo>
                  <a:pt x="454006" y="1591056"/>
                  <a:pt x="0" y="1472330"/>
                  <a:pt x="0" y="1325875"/>
                </a:cubicBezTo>
                <a:lnTo>
                  <a:pt x="0" y="1325880"/>
                </a:lnTo>
                <a:lnTo>
                  <a:pt x="0" y="928116"/>
                </a:lnTo>
                <a:lnTo>
                  <a:pt x="0" y="928116"/>
                </a:lnTo>
                <a:lnTo>
                  <a:pt x="0" y="265181"/>
                </a:lnTo>
                <a:close/>
              </a:path>
            </a:pathLst>
          </a:custGeom>
          <a:solidFill>
            <a:srgbClr val="F3F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A5D5721-7D05-BC35-1656-C583A6BAD5D3}"/>
              </a:ext>
            </a:extLst>
          </p:cNvPr>
          <p:cNvSpPr txBox="1"/>
          <p:nvPr/>
        </p:nvSpPr>
        <p:spPr>
          <a:xfrm>
            <a:off x="1579822" y="620688"/>
            <a:ext cx="9032356" cy="882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我以為 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 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不知道要問！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6D2C62E5-7BC5-A3DC-1F52-F41D9C53F91C}"/>
              </a:ext>
            </a:extLst>
          </p:cNvPr>
          <p:cNvGrpSpPr/>
          <p:nvPr/>
        </p:nvGrpSpPr>
        <p:grpSpPr>
          <a:xfrm>
            <a:off x="3535292" y="3074052"/>
            <a:ext cx="5035468" cy="5035468"/>
            <a:chOff x="3535292" y="3074052"/>
            <a:chExt cx="5035468" cy="5035468"/>
          </a:xfrm>
        </p:grpSpPr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1B7E13C0-BEC3-D56E-816A-5326319A8399}"/>
                </a:ext>
              </a:extLst>
            </p:cNvPr>
            <p:cNvSpPr/>
            <p:nvPr/>
          </p:nvSpPr>
          <p:spPr bwMode="auto">
            <a:xfrm>
              <a:off x="5558030" y="5296503"/>
              <a:ext cx="1045845" cy="421005"/>
            </a:xfrm>
            <a:custGeom>
              <a:avLst/>
              <a:gdLst>
                <a:gd name="connsiteX0" fmla="*/ 49530 w 1045845"/>
                <a:gd name="connsiteY0" fmla="*/ 209550 h 421005"/>
                <a:gd name="connsiteX1" fmla="*/ 0 w 1045845"/>
                <a:gd name="connsiteY1" fmla="*/ 280035 h 421005"/>
                <a:gd name="connsiteX2" fmla="*/ 140970 w 1045845"/>
                <a:gd name="connsiteY2" fmla="*/ 382905 h 421005"/>
                <a:gd name="connsiteX3" fmla="*/ 594360 w 1045845"/>
                <a:gd name="connsiteY3" fmla="*/ 361950 h 421005"/>
                <a:gd name="connsiteX4" fmla="*/ 788670 w 1045845"/>
                <a:gd name="connsiteY4" fmla="*/ 352425 h 421005"/>
                <a:gd name="connsiteX5" fmla="*/ 925830 w 1045845"/>
                <a:gd name="connsiteY5" fmla="*/ 421005 h 421005"/>
                <a:gd name="connsiteX6" fmla="*/ 1045845 w 1045845"/>
                <a:gd name="connsiteY6" fmla="*/ 259080 h 421005"/>
                <a:gd name="connsiteX7" fmla="*/ 914400 w 1045845"/>
                <a:gd name="connsiteY7" fmla="*/ 175260 h 421005"/>
                <a:gd name="connsiteX8" fmla="*/ 701040 w 1045845"/>
                <a:gd name="connsiteY8" fmla="*/ 53340 h 421005"/>
                <a:gd name="connsiteX9" fmla="*/ 603885 w 1045845"/>
                <a:gd name="connsiteY9" fmla="*/ 24765 h 421005"/>
                <a:gd name="connsiteX10" fmla="*/ 394335 w 1045845"/>
                <a:gd name="connsiteY10" fmla="*/ 0 h 421005"/>
                <a:gd name="connsiteX11" fmla="*/ 245745 w 1045845"/>
                <a:gd name="connsiteY11" fmla="*/ 34290 h 421005"/>
                <a:gd name="connsiteX12" fmla="*/ 49530 w 1045845"/>
                <a:gd name="connsiteY12" fmla="*/ 209550 h 42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5845" h="421005">
                  <a:moveTo>
                    <a:pt x="49530" y="209550"/>
                  </a:moveTo>
                  <a:lnTo>
                    <a:pt x="0" y="280035"/>
                  </a:lnTo>
                  <a:lnTo>
                    <a:pt x="140970" y="382905"/>
                  </a:lnTo>
                  <a:lnTo>
                    <a:pt x="594360" y="361950"/>
                  </a:lnTo>
                  <a:lnTo>
                    <a:pt x="788670" y="352425"/>
                  </a:lnTo>
                  <a:lnTo>
                    <a:pt x="925830" y="421005"/>
                  </a:lnTo>
                  <a:lnTo>
                    <a:pt x="1045845" y="259080"/>
                  </a:lnTo>
                  <a:lnTo>
                    <a:pt x="914400" y="175260"/>
                  </a:lnTo>
                  <a:lnTo>
                    <a:pt x="701040" y="53340"/>
                  </a:lnTo>
                  <a:lnTo>
                    <a:pt x="603885" y="24765"/>
                  </a:lnTo>
                  <a:lnTo>
                    <a:pt x="394335" y="0"/>
                  </a:lnTo>
                  <a:lnTo>
                    <a:pt x="245745" y="34290"/>
                  </a:lnTo>
                  <a:lnTo>
                    <a:pt x="49530" y="209550"/>
                  </a:lnTo>
                  <a:close/>
                </a:path>
              </a:pathLst>
            </a:custGeom>
            <a:solidFill>
              <a:srgbClr val="F6EFEB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C67970C3-18C5-591A-132D-7914685F74C5}"/>
                </a:ext>
              </a:extLst>
            </p:cNvPr>
            <p:cNvGrpSpPr/>
            <p:nvPr/>
          </p:nvGrpSpPr>
          <p:grpSpPr>
            <a:xfrm>
              <a:off x="3535292" y="3074052"/>
              <a:ext cx="5035468" cy="5035468"/>
              <a:chOff x="3578266" y="6345324"/>
              <a:chExt cx="5035468" cy="5035468"/>
            </a:xfrm>
          </p:grpSpPr>
          <p:sp>
            <p:nvSpPr>
              <p:cNvPr id="15" name="橢圓 14">
                <a:extLst>
                  <a:ext uri="{FF2B5EF4-FFF2-40B4-BE49-F238E27FC236}">
                    <a16:creationId xmlns:a16="http://schemas.microsoft.com/office/drawing/2014/main" id="{058F45D9-CCC7-0630-5362-EC5E4D25122B}"/>
                  </a:ext>
                </a:extLst>
              </p:cNvPr>
              <p:cNvSpPr/>
              <p:nvPr/>
            </p:nvSpPr>
            <p:spPr bwMode="auto">
              <a:xfrm>
                <a:off x="5561531" y="7599262"/>
                <a:ext cx="1068937" cy="612068"/>
              </a:xfrm>
              <a:prstGeom prst="ellipse">
                <a:avLst/>
              </a:prstGeom>
              <a:solidFill>
                <a:schemeClr val="bg1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全真粗黑體" pitchFamily="49" charset="-120"/>
                </a:endParaRPr>
              </a:p>
            </p:txBody>
          </p:sp>
          <p:pic>
            <p:nvPicPr>
              <p:cNvPr id="16" name="圖片 15" descr="一張含有 配件 的圖片&#10;&#10;自動產生的描述">
                <a:extLst>
                  <a:ext uri="{FF2B5EF4-FFF2-40B4-BE49-F238E27FC236}">
                    <a16:creationId xmlns:a16="http://schemas.microsoft.com/office/drawing/2014/main" id="{7A0CF275-8E65-F4CE-1805-BBAE0B16CC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3578266" y="6345324"/>
                <a:ext cx="5035468" cy="5035468"/>
              </a:xfrm>
              <a:custGeom>
                <a:avLst/>
                <a:gdLst>
                  <a:gd name="connsiteX0" fmla="*/ 5035468 w 5035468"/>
                  <a:gd name="connsiteY0" fmla="*/ 0 h 5035468"/>
                  <a:gd name="connsiteX1" fmla="*/ 0 w 5035468"/>
                  <a:gd name="connsiteY1" fmla="*/ 0 h 5035468"/>
                  <a:gd name="connsiteX2" fmla="*/ 0 w 5035468"/>
                  <a:gd name="connsiteY2" fmla="*/ 5035468 h 5035468"/>
                  <a:gd name="connsiteX3" fmla="*/ 5035468 w 5035468"/>
                  <a:gd name="connsiteY3" fmla="*/ 5035468 h 5035468"/>
                  <a:gd name="connsiteX4" fmla="*/ 5035468 w 5035468"/>
                  <a:gd name="connsiteY4" fmla="*/ 0 h 5035468"/>
                  <a:gd name="connsiteX5" fmla="*/ 3399832 w 5035468"/>
                  <a:gd name="connsiteY5" fmla="*/ 714988 h 5035468"/>
                  <a:gd name="connsiteX6" fmla="*/ 3777874 w 5035468"/>
                  <a:gd name="connsiteY6" fmla="*/ 1093030 h 5035468"/>
                  <a:gd name="connsiteX7" fmla="*/ 3399832 w 5035468"/>
                  <a:gd name="connsiteY7" fmla="*/ 1471072 h 5035468"/>
                  <a:gd name="connsiteX8" fmla="*/ 3021790 w 5035468"/>
                  <a:gd name="connsiteY8" fmla="*/ 1093030 h 5035468"/>
                  <a:gd name="connsiteX9" fmla="*/ 3399832 w 5035468"/>
                  <a:gd name="connsiteY9" fmla="*/ 714988 h 503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5468" h="5035468">
                    <a:moveTo>
                      <a:pt x="5035468" y="0"/>
                    </a:moveTo>
                    <a:lnTo>
                      <a:pt x="0" y="0"/>
                    </a:lnTo>
                    <a:lnTo>
                      <a:pt x="0" y="5035468"/>
                    </a:lnTo>
                    <a:lnTo>
                      <a:pt x="5035468" y="5035468"/>
                    </a:lnTo>
                    <a:lnTo>
                      <a:pt x="5035468" y="0"/>
                    </a:lnTo>
                    <a:close/>
                    <a:moveTo>
                      <a:pt x="3399832" y="714988"/>
                    </a:moveTo>
                    <a:cubicBezTo>
                      <a:pt x="3608619" y="714988"/>
                      <a:pt x="3777874" y="884243"/>
                      <a:pt x="3777874" y="1093030"/>
                    </a:cubicBezTo>
                    <a:cubicBezTo>
                      <a:pt x="3777874" y="1301817"/>
                      <a:pt x="3608619" y="1471072"/>
                      <a:pt x="3399832" y="1471072"/>
                    </a:cubicBezTo>
                    <a:cubicBezTo>
                      <a:pt x="3191045" y="1471072"/>
                      <a:pt x="3021790" y="1301817"/>
                      <a:pt x="3021790" y="1093030"/>
                    </a:cubicBezTo>
                    <a:cubicBezTo>
                      <a:pt x="3021790" y="884243"/>
                      <a:pt x="3191045" y="714988"/>
                      <a:pt x="3399832" y="714988"/>
                    </a:cubicBezTo>
                    <a:close/>
                  </a:path>
                </a:pathLst>
              </a:custGeom>
            </p:spPr>
          </p:pic>
        </p:grp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883729D6-4FB9-211E-EFD8-1DCDD79A7AF6}"/>
              </a:ext>
            </a:extLst>
          </p:cNvPr>
          <p:cNvSpPr txBox="1"/>
          <p:nvPr/>
        </p:nvSpPr>
        <p:spPr>
          <a:xfrm>
            <a:off x="479376" y="3258179"/>
            <a:ext cx="4613441" cy="1643164"/>
          </a:xfrm>
          <a:prstGeom prst="roundRect">
            <a:avLst/>
          </a:prstGeom>
          <a:solidFill>
            <a:srgbClr val="0070C0">
              <a:alpha val="50000"/>
            </a:srgbClr>
          </a:solidFill>
          <a:ln w="28575">
            <a:solidFill>
              <a:schemeClr val="bg1"/>
            </a:solidFill>
          </a:ln>
        </p:spPr>
        <p:txBody>
          <a:bodyPr wrap="square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那就想辦法 </a:t>
            </a:r>
            <a:r>
              <a:rPr lang="en-US" altLang="zh-TW" sz="280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lnSpc>
                <a:spcPct val="130000"/>
              </a:lnSpc>
            </a:pPr>
            <a:r>
              <a:rPr lang="zh-TW" altLang="en-US" sz="32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在做之前，先教會他！</a:t>
            </a:r>
            <a:endParaRPr lang="en-US" altLang="zh-TW" sz="3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語音泡泡: 橢圓形 2">
            <a:extLst>
              <a:ext uri="{FF2B5EF4-FFF2-40B4-BE49-F238E27FC236}">
                <a16:creationId xmlns:a16="http://schemas.microsoft.com/office/drawing/2014/main" id="{3EFEFBA6-F318-5D42-55B0-86A4599E77A6}"/>
              </a:ext>
            </a:extLst>
          </p:cNvPr>
          <p:cNvSpPr/>
          <p:nvPr/>
        </p:nvSpPr>
        <p:spPr bwMode="auto">
          <a:xfrm rot="750991">
            <a:off x="7642793" y="1597266"/>
            <a:ext cx="1491392" cy="1147612"/>
          </a:xfrm>
          <a:prstGeom prst="wedgeEllipseCallout">
            <a:avLst>
              <a:gd name="adj1" fmla="val -47256"/>
              <a:gd name="adj2" fmla="val -34776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善後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亡羊補牢</a:t>
            </a:r>
            <a:endParaRPr kumimoji="1" lang="zh-TW" alt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語音泡泡: 橢圓形 3">
            <a:extLst>
              <a:ext uri="{FF2B5EF4-FFF2-40B4-BE49-F238E27FC236}">
                <a16:creationId xmlns:a16="http://schemas.microsoft.com/office/drawing/2014/main" id="{7B7C141B-AEA1-A950-DD2F-8F4115887CB3}"/>
              </a:ext>
            </a:extLst>
          </p:cNvPr>
          <p:cNvSpPr/>
          <p:nvPr/>
        </p:nvSpPr>
        <p:spPr bwMode="auto">
          <a:xfrm rot="20622193">
            <a:off x="2415697" y="4819881"/>
            <a:ext cx="1796451" cy="953244"/>
          </a:xfrm>
          <a:prstGeom prst="wedgeEllipseCallout">
            <a:avLst>
              <a:gd name="adj1" fmla="val 37833"/>
              <a:gd name="adj2" fmla="val -46461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防範於未然</a:t>
            </a:r>
          </a:p>
        </p:txBody>
      </p:sp>
    </p:spTree>
    <p:extLst>
      <p:ext uri="{BB962C8B-B14F-4D97-AF65-F5344CB8AC3E}">
        <p14:creationId xmlns:p14="http://schemas.microsoft.com/office/powerpoint/2010/main" val="173451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remove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 animBg="1"/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C3973-85BF-1FEF-7C66-85E17EBE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055A5F3A-296E-F6BD-376B-41D78A4BF957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75EBEB55-9DFE-6302-9597-F59BEC41D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888" y="0"/>
            <a:ext cx="6150031" cy="6858000"/>
          </a:xfrm>
          <a:prstGeom prst="rect">
            <a:avLst/>
          </a:prstGeom>
        </p:spPr>
      </p:pic>
      <p:sp>
        <p:nvSpPr>
          <p:cNvPr id="14" name="標題 14">
            <a:extLst>
              <a:ext uri="{FF2B5EF4-FFF2-40B4-BE49-F238E27FC236}">
                <a16:creationId xmlns:a16="http://schemas.microsoft.com/office/drawing/2014/main" id="{664DEA8F-8322-926E-DEAD-BE504104F6CC}"/>
              </a:ext>
            </a:extLst>
          </p:cNvPr>
          <p:cNvSpPr txBox="1">
            <a:spLocks/>
          </p:cNvSpPr>
          <p:nvPr/>
        </p:nvSpPr>
        <p:spPr bwMode="auto">
          <a:xfrm>
            <a:off x="229000" y="1855068"/>
            <a:ext cx="4428204" cy="112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</a:pPr>
            <a:br>
              <a:rPr lang="en-US" altLang="zh-TW" sz="4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測驗，是關鍵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72FDAF6-E8AB-81C7-294F-AFDAF2834DCD}"/>
              </a:ext>
            </a:extLst>
          </p:cNvPr>
          <p:cNvSpPr/>
          <p:nvPr/>
        </p:nvSpPr>
        <p:spPr bwMode="auto">
          <a:xfrm rot="20083616">
            <a:off x="7581129" y="4506747"/>
            <a:ext cx="4122586" cy="1134927"/>
          </a:xfrm>
          <a:prstGeom prst="roundRect">
            <a:avLst>
              <a:gd name="adj" fmla="val 9742"/>
            </a:avLst>
          </a:prstGeom>
          <a:solidFill>
            <a:schemeClr val="bg1">
              <a:alpha val="8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6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經驗、逐項確認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A949FA6-5789-4DAA-189E-0900CFB3AD47}"/>
              </a:ext>
            </a:extLst>
          </p:cNvPr>
          <p:cNvSpPr txBox="1"/>
          <p:nvPr/>
        </p:nvSpPr>
        <p:spPr>
          <a:xfrm>
            <a:off x="448099" y="4843400"/>
            <a:ext cx="3990006" cy="45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b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忽略、犯錯、誤解、混淆、 </a:t>
            </a:r>
            <a:r>
              <a:rPr lang="en-US" altLang="zh-TW" sz="2000" b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02AC4C56-3084-94C1-AB7D-0D3B4C05075C}"/>
              </a:ext>
            </a:extLst>
          </p:cNvPr>
          <p:cNvSpPr/>
          <p:nvPr/>
        </p:nvSpPr>
        <p:spPr bwMode="auto">
          <a:xfrm>
            <a:off x="803412" y="3403241"/>
            <a:ext cx="1496068" cy="1259580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4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31FFA7DD-AC35-58F6-B875-35F0631A975F}"/>
              </a:ext>
            </a:extLst>
          </p:cNvPr>
          <p:cNvSpPr/>
          <p:nvPr/>
        </p:nvSpPr>
        <p:spPr bwMode="auto">
          <a:xfrm>
            <a:off x="2632000" y="3403241"/>
            <a:ext cx="1496068" cy="1259580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4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kumimoji="1" lang="en-US" altLang="zh-TW" sz="48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3CCE885-B109-1047-B7AA-C4588072A55C}"/>
              </a:ext>
            </a:extLst>
          </p:cNvPr>
          <p:cNvSpPr txBox="1"/>
          <p:nvPr/>
        </p:nvSpPr>
        <p:spPr>
          <a:xfrm>
            <a:off x="8157151" y="2568477"/>
            <a:ext cx="3608680" cy="461665"/>
          </a:xfrm>
          <a:prstGeom prst="rect">
            <a:avLst/>
          </a:prstGeom>
          <a:solidFill>
            <a:srgbClr val="FF6000"/>
          </a:solidFill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分及格、只能考 </a:t>
            </a: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77BADAE-9D5E-94F7-FAD4-223629432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5" y="-1"/>
            <a:ext cx="12191047" cy="1434509"/>
          </a:xfrm>
          <a:solidFill>
            <a:srgbClr val="269999"/>
          </a:solidFill>
        </p:spPr>
        <p:txBody>
          <a:bodyPr anchor="ctr"/>
          <a:lstStyle/>
          <a:p>
            <a:pPr algn="ctr">
              <a:lnSpc>
                <a:spcPct val="130000"/>
              </a:lnSpc>
            </a:pPr>
            <a: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倍速 </a:t>
            </a:r>
            <a: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教育訓練</a:t>
            </a:r>
            <a:endParaRPr lang="zh-TW" alt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20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52FD1-3708-17FE-9BDB-3B747715A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C32A937-A3DA-D6F8-E212-69CF0F80082D}"/>
              </a:ext>
            </a:extLst>
          </p:cNvPr>
          <p:cNvSpPr/>
          <p:nvPr/>
        </p:nvSpPr>
        <p:spPr bwMode="auto">
          <a:xfrm>
            <a:off x="891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6E9E2487-7B15-EC5B-3618-4AEF80CF5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556792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GenAI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鴻溝 </a:t>
            </a:r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一本正經胡說八道</a:t>
            </a:r>
            <a:b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(MIT </a:t>
            </a:r>
            <a:r>
              <a:rPr lang="zh-TW" altLang="en-US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 </a:t>
            </a:r>
            <a:r>
              <a:rPr lang="en-US" altLang="zh-TW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2025</a:t>
            </a:r>
            <a:r>
              <a:rPr lang="zh-TW" altLang="en-US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年商業 </a:t>
            </a:r>
            <a:r>
              <a:rPr lang="en-US" altLang="zh-TW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 </a:t>
            </a:r>
            <a:r>
              <a:rPr lang="en-US" altLang="zh-TW" sz="24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solidFill>
                <a:srgbClr val="FFFF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40A72A8-EEF0-B1C9-AE5F-4F077697BAB6}"/>
              </a:ext>
            </a:extLst>
          </p:cNvPr>
          <p:cNvSpPr/>
          <p:nvPr/>
        </p:nvSpPr>
        <p:spPr>
          <a:xfrm>
            <a:off x="2679255" y="2034547"/>
            <a:ext cx="2854217" cy="2866078"/>
          </a:xfrm>
          <a:prstGeom prst="rect">
            <a:avLst/>
          </a:prstGeom>
          <a:solidFill>
            <a:srgbClr val="FFFFCC"/>
          </a:solidFill>
          <a:ln w="28575">
            <a:solidFill>
              <a:srgbClr val="FF6000"/>
            </a:solidFill>
          </a:ln>
        </p:spPr>
        <p:txBody>
          <a:bodyPr wrap="none" lIns="360000" tIns="360000" rIns="360000" bIns="360000">
            <a:spAutoFit/>
          </a:bodyPr>
          <a:lstStyle/>
          <a:p>
            <a:pPr algn="ctr"/>
            <a:r>
              <a:rPr lang="en-US" altLang="zh-TW" sz="115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95</a:t>
            </a:r>
            <a:r>
              <a:rPr lang="en-US" altLang="zh-TW" sz="2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</a:p>
          <a:p>
            <a:pPr algn="ctr"/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投資零報酬</a:t>
            </a:r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hlinkClick r:id="rId3"/>
            <a:extLst>
              <a:ext uri="{FF2B5EF4-FFF2-40B4-BE49-F238E27FC236}">
                <a16:creationId xmlns:a16="http://schemas.microsoft.com/office/drawing/2014/main" id="{92B5E418-2FAB-17EE-A988-0778E16F2892}"/>
              </a:ext>
            </a:extLst>
          </p:cNvPr>
          <p:cNvSpPr/>
          <p:nvPr/>
        </p:nvSpPr>
        <p:spPr>
          <a:xfrm>
            <a:off x="2372872" y="5409220"/>
            <a:ext cx="7446269" cy="10914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高達 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億至 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400</a:t>
            </a:r>
            <a:r>
              <a:rPr lang="zh-TW" altLang="en-US" sz="3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億美元，只能展示 </a:t>
            </a:r>
            <a:r>
              <a:rPr lang="en-US" altLang="zh-TW" sz="32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algn="ctr">
              <a:lnSpc>
                <a:spcPct val="130000"/>
              </a:lnSpc>
            </a:pPr>
            <a:r>
              <a:rPr lang="en-US" altLang="zh-TW" sz="2000" kern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(https://www.bnext.com.tw/article/84234/mit-genai)</a:t>
            </a:r>
            <a:endParaRPr lang="en-US" altLang="zh-TW" sz="20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07D7653-1C98-C564-4B41-BF4C4B65ABC5}"/>
              </a:ext>
            </a:extLst>
          </p:cNvPr>
          <p:cNvSpPr/>
          <p:nvPr/>
        </p:nvSpPr>
        <p:spPr>
          <a:xfrm>
            <a:off x="6644905" y="2034547"/>
            <a:ext cx="2881467" cy="2866078"/>
          </a:xfrm>
          <a:prstGeom prst="rect">
            <a:avLst/>
          </a:prstGeom>
          <a:solidFill>
            <a:srgbClr val="FFFFCC"/>
          </a:solidFill>
          <a:ln w="28575">
            <a:solidFill>
              <a:srgbClr val="FF6000"/>
            </a:solidFill>
          </a:ln>
        </p:spPr>
        <p:txBody>
          <a:bodyPr wrap="none" lIns="360000" tIns="360000" rIns="360000" bIns="360000">
            <a:spAutoFit/>
          </a:bodyPr>
          <a:lstStyle/>
          <a:p>
            <a:pPr algn="ctr"/>
            <a:r>
              <a:rPr lang="en-US" altLang="zh-TW" sz="115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90</a:t>
            </a:r>
            <a:r>
              <a:rPr lang="en-US" altLang="zh-TW" sz="2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lang="en-US" altLang="zh-TW" sz="32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更信任人類同事</a:t>
            </a:r>
          </a:p>
        </p:txBody>
      </p:sp>
    </p:spTree>
    <p:extLst>
      <p:ext uri="{BB962C8B-B14F-4D97-AF65-F5344CB8AC3E}">
        <p14:creationId xmlns:p14="http://schemas.microsoft.com/office/powerpoint/2010/main" val="30060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79C21-71BB-9F5A-CC24-D70B87354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橢圓 38">
            <a:extLst>
              <a:ext uri="{FF2B5EF4-FFF2-40B4-BE49-F238E27FC236}">
                <a16:creationId xmlns:a16="http://schemas.microsoft.com/office/drawing/2014/main" id="{A26342E4-2FA2-7581-C1C2-ECF4F4F92BA3}"/>
              </a:ext>
            </a:extLst>
          </p:cNvPr>
          <p:cNvSpPr/>
          <p:nvPr/>
        </p:nvSpPr>
        <p:spPr bwMode="auto">
          <a:xfrm>
            <a:off x="1072972" y="1794604"/>
            <a:ext cx="3240360" cy="32403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51D6920-6C94-84E7-5FF4-1C0044DD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-1"/>
            <a:ext cx="12191047" cy="1592837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>
              <a:lnSpc>
                <a:spcPct val="130000"/>
              </a:lnSpc>
            </a:pP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設計測驗</a:t>
            </a:r>
            <a:b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每一個 </a:t>
            </a:r>
            <a:r>
              <a:rPr lang="en-US" altLang="zh-TW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QA</a:t>
            </a:r>
            <a:r>
              <a:rPr lang="zh-TW" altLang="en-US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，用 </a:t>
            </a:r>
            <a:r>
              <a:rPr lang="en-US" altLang="zh-TW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800" b="1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設計題目</a:t>
            </a:r>
            <a:endParaRPr lang="zh-TW" altLang="en-US" sz="4000" dirty="0">
              <a:solidFill>
                <a:srgbClr val="FFFF00"/>
              </a:solidFill>
            </a:endParaRPr>
          </a:p>
        </p:txBody>
      </p:sp>
      <p:pic>
        <p:nvPicPr>
          <p:cNvPr id="9" name="圖片 8" descr="一張含有 圖畫, 寫生, 美工圖案, 線條藝術 的圖片&#10;&#10;AI 產生的內容可能不正確。">
            <a:extLst>
              <a:ext uri="{FF2B5EF4-FFF2-40B4-BE49-F238E27FC236}">
                <a16:creationId xmlns:a16="http://schemas.microsoft.com/office/drawing/2014/main" id="{7EF1CE12-0373-C956-50D9-664662974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89" y="2163800"/>
            <a:ext cx="2556284" cy="2556284"/>
          </a:xfrm>
          <a:prstGeom prst="rect">
            <a:avLst/>
          </a:prstGeom>
        </p:spPr>
      </p:pic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72D158DF-1F5D-9A79-0C37-6960B6D5E63A}"/>
              </a:ext>
            </a:extLst>
          </p:cNvPr>
          <p:cNvCxnSpPr/>
          <p:nvPr/>
        </p:nvCxnSpPr>
        <p:spPr bwMode="auto">
          <a:xfrm>
            <a:off x="3274255" y="3992151"/>
            <a:ext cx="1639303" cy="62471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BFEF0A1D-2677-A253-7D7C-84A486DE13E0}"/>
              </a:ext>
            </a:extLst>
          </p:cNvPr>
          <p:cNvSpPr/>
          <p:nvPr/>
        </p:nvSpPr>
        <p:spPr bwMode="auto">
          <a:xfrm>
            <a:off x="3731190" y="4498946"/>
            <a:ext cx="978600" cy="470329"/>
          </a:xfrm>
          <a:prstGeom prst="round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EE14C83C-C42A-E1EA-1D92-7298B7563BC0}"/>
              </a:ext>
            </a:extLst>
          </p:cNvPr>
          <p:cNvGrpSpPr/>
          <p:nvPr/>
        </p:nvGrpSpPr>
        <p:grpSpPr>
          <a:xfrm>
            <a:off x="4661419" y="3980412"/>
            <a:ext cx="1582528" cy="1891475"/>
            <a:chOff x="4309832" y="4532943"/>
            <a:chExt cx="1582528" cy="1891475"/>
          </a:xfrm>
        </p:grpSpPr>
        <p:pic>
          <p:nvPicPr>
            <p:cNvPr id="2050" name="Picture 2" descr="免費向量圖：資料庫伺服器| FreeImages">
              <a:extLst>
                <a:ext uri="{FF2B5EF4-FFF2-40B4-BE49-F238E27FC236}">
                  <a16:creationId xmlns:a16="http://schemas.microsoft.com/office/drawing/2014/main" id="{A375A4C0-6923-A68F-7C51-2DEB7D50F5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3568" y="4532943"/>
              <a:ext cx="1044116" cy="1278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2A5524B9-0CDB-0D05-1F05-2EAC9DA34742}"/>
                </a:ext>
              </a:extLst>
            </p:cNvPr>
            <p:cNvSpPr/>
            <p:nvPr/>
          </p:nvSpPr>
          <p:spPr bwMode="auto">
            <a:xfrm>
              <a:off x="4309832" y="5806045"/>
              <a:ext cx="1582528" cy="618373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職能知識庫</a:t>
              </a:r>
            </a:p>
          </p:txBody>
        </p:sp>
      </p:grpSp>
      <p:sp>
        <p:nvSpPr>
          <p:cNvPr id="42" name="語音泡泡: 橢圓形 41">
            <a:extLst>
              <a:ext uri="{FF2B5EF4-FFF2-40B4-BE49-F238E27FC236}">
                <a16:creationId xmlns:a16="http://schemas.microsoft.com/office/drawing/2014/main" id="{BA628AD8-8837-AC6F-FBF7-41499E5B89DB}"/>
              </a:ext>
            </a:extLst>
          </p:cNvPr>
          <p:cNvSpPr/>
          <p:nvPr/>
        </p:nvSpPr>
        <p:spPr bwMode="auto">
          <a:xfrm rot="19663468">
            <a:off x="473256" y="1899735"/>
            <a:ext cx="1224321" cy="1190312"/>
          </a:xfrm>
          <a:prstGeom prst="wedgeEllipseCallout">
            <a:avLst>
              <a:gd name="adj1" fmla="val 12271"/>
              <a:gd name="adj2" fmla="val 62592"/>
            </a:avLst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人才</a:t>
            </a:r>
            <a:endParaRPr kumimoji="1" lang="en-US" altLang="zh-TW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4652F58-7175-DDF8-5EBA-77AED12534F3}"/>
              </a:ext>
            </a:extLst>
          </p:cNvPr>
          <p:cNvCxnSpPr/>
          <p:nvPr/>
        </p:nvCxnSpPr>
        <p:spPr bwMode="auto">
          <a:xfrm>
            <a:off x="6243947" y="4616861"/>
            <a:ext cx="2056782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6" name="Picture 2" descr="Test Taking Season | Murray County Central Schools">
            <a:extLst>
              <a:ext uri="{FF2B5EF4-FFF2-40B4-BE49-F238E27FC236}">
                <a16:creationId xmlns:a16="http://schemas.microsoft.com/office/drawing/2014/main" id="{DFEC1D9F-78BB-C7FD-24DA-106D04381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958" y="3702606"/>
            <a:ext cx="2264989" cy="186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DFDC54E-DC4B-D0C0-00E0-3CE3B17D5185}"/>
              </a:ext>
            </a:extLst>
          </p:cNvPr>
          <p:cNvSpPr/>
          <p:nvPr/>
        </p:nvSpPr>
        <p:spPr bwMode="auto">
          <a:xfrm>
            <a:off x="6550368" y="3889882"/>
            <a:ext cx="1353493" cy="470329"/>
          </a:xfrm>
          <a:prstGeom prst="round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00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設計題目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D2607ABA-CBEE-8893-5937-523C5A8724B8}"/>
              </a:ext>
            </a:extLst>
          </p:cNvPr>
          <p:cNvSpPr/>
          <p:nvPr/>
        </p:nvSpPr>
        <p:spPr bwMode="auto">
          <a:xfrm rot="1267977">
            <a:off x="9129992" y="2796884"/>
            <a:ext cx="2545196" cy="1056186"/>
          </a:xfrm>
          <a:prstGeom prst="roundRect">
            <a:avLst/>
          </a:prstGeom>
          <a:solidFill>
            <a:srgbClr val="00B0F0"/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600"/>
              </a:spcBef>
            </a:pPr>
            <a:r>
              <a:rPr lang="en-US" altLang="zh-TW" sz="16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sz="16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分及格、只能考</a:t>
            </a:r>
            <a:r>
              <a:rPr lang="en-US" altLang="zh-TW" sz="16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  <a:endParaRPr lang="en-US" altLang="zh-TW" sz="3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逐項、仔細確認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819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500"/>
                            </p:stCond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2" grpId="0" animBg="1"/>
      <p:bldP spid="13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7993A-DA02-DEF0-0A8B-6C20B7381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5E27304-A44E-01F0-92D6-C600A5AF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-1"/>
            <a:ext cx="12191047" cy="1670209"/>
          </a:xfrm>
          <a:solidFill>
            <a:srgbClr val="269999"/>
          </a:solidFill>
        </p:spPr>
        <p:txBody>
          <a:bodyPr anchor="ctr"/>
          <a:lstStyle/>
          <a:p>
            <a:pPr algn="ctr">
              <a:lnSpc>
                <a:spcPct val="130000"/>
              </a:lnSpc>
            </a:pPr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學習型組織、持續成長</a:t>
            </a:r>
            <a:b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每星期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，將 </a:t>
            </a:r>
            <a:r>
              <a:rPr lang="en-US" altLang="zh-TW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QA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用 </a:t>
            </a:r>
            <a:r>
              <a:rPr lang="en-US" altLang="zh-TW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設計成測驗 </a:t>
            </a:r>
            <a:r>
              <a:rPr lang="en-US" altLang="zh-TW" sz="2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Accounts Crowd People - Audience Vector Png, Transparent Png - kindpng">
            <a:extLst>
              <a:ext uri="{FF2B5EF4-FFF2-40B4-BE49-F238E27FC236}">
                <a16:creationId xmlns:a16="http://schemas.microsoft.com/office/drawing/2014/main" id="{A64C0995-5B6A-83A9-AA8F-D0D1B200D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818" y="2850232"/>
            <a:ext cx="4762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語音泡泡: 橢圓形 18">
            <a:extLst>
              <a:ext uri="{FF2B5EF4-FFF2-40B4-BE49-F238E27FC236}">
                <a16:creationId xmlns:a16="http://schemas.microsoft.com/office/drawing/2014/main" id="{18F632E2-591C-A821-2C77-60710B303460}"/>
              </a:ext>
            </a:extLst>
          </p:cNvPr>
          <p:cNvSpPr/>
          <p:nvPr/>
        </p:nvSpPr>
        <p:spPr bwMode="auto">
          <a:xfrm rot="19663468">
            <a:off x="6292932" y="2481594"/>
            <a:ext cx="824998" cy="737274"/>
          </a:xfrm>
          <a:prstGeom prst="wedgeEllipseCallout">
            <a:avLst>
              <a:gd name="adj1" fmla="val 12271"/>
              <a:gd name="adj2" fmla="val 62592"/>
            </a:avLst>
          </a:prstGeom>
          <a:solidFill>
            <a:srgbClr val="FFFFCC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0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endParaRPr kumimoji="1" lang="zh-TW" altLang="en-US" sz="40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語音泡泡: 橢圓形 20">
            <a:extLst>
              <a:ext uri="{FF2B5EF4-FFF2-40B4-BE49-F238E27FC236}">
                <a16:creationId xmlns:a16="http://schemas.microsoft.com/office/drawing/2014/main" id="{89747745-542C-3A5C-4B73-9E7818BF5D85}"/>
              </a:ext>
            </a:extLst>
          </p:cNvPr>
          <p:cNvSpPr/>
          <p:nvPr/>
        </p:nvSpPr>
        <p:spPr bwMode="auto">
          <a:xfrm rot="1022848">
            <a:off x="7232901" y="2471387"/>
            <a:ext cx="567563" cy="600302"/>
          </a:xfrm>
          <a:prstGeom prst="wedgeEllipseCallout">
            <a:avLst>
              <a:gd name="adj1" fmla="val -26126"/>
              <a:gd name="adj2" fmla="val 53130"/>
            </a:avLst>
          </a:prstGeom>
          <a:solidFill>
            <a:srgbClr val="FFFFCC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2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kumimoji="1" lang="zh-TW" altLang="en-US" sz="32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語音泡泡: 橢圓形 21">
            <a:extLst>
              <a:ext uri="{FF2B5EF4-FFF2-40B4-BE49-F238E27FC236}">
                <a16:creationId xmlns:a16="http://schemas.microsoft.com/office/drawing/2014/main" id="{7F83166A-AE2C-2E01-32D5-8784A0DEDF03}"/>
              </a:ext>
            </a:extLst>
          </p:cNvPr>
          <p:cNvSpPr/>
          <p:nvPr/>
        </p:nvSpPr>
        <p:spPr bwMode="auto">
          <a:xfrm rot="19663468">
            <a:off x="9428580" y="2573309"/>
            <a:ext cx="662696" cy="553843"/>
          </a:xfrm>
          <a:prstGeom prst="wedgeEllipseCallout">
            <a:avLst>
              <a:gd name="adj1" fmla="val 12271"/>
              <a:gd name="adj2" fmla="val 62592"/>
            </a:avLst>
          </a:prstGeom>
          <a:solidFill>
            <a:srgbClr val="FFFFCC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endParaRPr kumimoji="1" lang="zh-TW" altLang="en-US" sz="28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語音泡泡: 橢圓形 26">
            <a:extLst>
              <a:ext uri="{FF2B5EF4-FFF2-40B4-BE49-F238E27FC236}">
                <a16:creationId xmlns:a16="http://schemas.microsoft.com/office/drawing/2014/main" id="{E6E00713-F76E-88EE-5E7D-59E4404B06F1}"/>
              </a:ext>
            </a:extLst>
          </p:cNvPr>
          <p:cNvSpPr/>
          <p:nvPr/>
        </p:nvSpPr>
        <p:spPr bwMode="auto">
          <a:xfrm rot="1022848">
            <a:off x="10240413" y="2696854"/>
            <a:ext cx="426356" cy="421784"/>
          </a:xfrm>
          <a:prstGeom prst="wedgeEllipseCallout">
            <a:avLst>
              <a:gd name="adj1" fmla="val -26126"/>
              <a:gd name="adj2" fmla="val 53130"/>
            </a:avLst>
          </a:prstGeom>
          <a:solidFill>
            <a:srgbClr val="FFFFCC"/>
          </a:solidFill>
          <a:ln w="28575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kumimoji="1" lang="zh-TW" altLang="en-US" sz="20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F9AE6DFA-7992-15A4-198E-5C0AF7658CFA}"/>
              </a:ext>
            </a:extLst>
          </p:cNvPr>
          <p:cNvSpPr/>
          <p:nvPr/>
        </p:nvSpPr>
        <p:spPr bwMode="auto">
          <a:xfrm flipH="1">
            <a:off x="4078960" y="3383598"/>
            <a:ext cx="1260140" cy="1011864"/>
          </a:xfrm>
          <a:prstGeom prst="rightArrow">
            <a:avLst/>
          </a:prstGeom>
          <a:solidFill>
            <a:srgbClr val="FFFFCC"/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622C3E4-4CFB-4474-3B15-02A4ED9E67E0}"/>
              </a:ext>
            </a:extLst>
          </p:cNvPr>
          <p:cNvSpPr txBox="1"/>
          <p:nvPr/>
        </p:nvSpPr>
        <p:spPr>
          <a:xfrm>
            <a:off x="4021382" y="4609610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快速取得</a:t>
            </a:r>
            <a:endParaRPr lang="en-US" altLang="zh-TW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其他人的經驗</a:t>
            </a:r>
          </a:p>
        </p:txBody>
      </p:sp>
      <p:pic>
        <p:nvPicPr>
          <p:cNvPr id="1034" name="Picture 10" descr="One person png images | PNGWing">
            <a:extLst>
              <a:ext uri="{FF2B5EF4-FFF2-40B4-BE49-F238E27FC236}">
                <a16:creationId xmlns:a16="http://schemas.microsoft.com/office/drawing/2014/main" id="{DEAD6C2F-A5E3-E892-36B9-3E60479B6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564" y="3141696"/>
            <a:ext cx="1497927" cy="208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4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FFDC2-6055-2BE2-FFE4-ED335B3DD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91780A9-9D1B-AFDB-7946-0727F8FD3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5881C6B-6AF3-2258-3AC6-26FEE18F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259" y="2024844"/>
            <a:ext cx="8571482" cy="2592288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</a:p>
        </p:txBody>
      </p:sp>
    </p:spTree>
    <p:extLst>
      <p:ext uri="{BB962C8B-B14F-4D97-AF65-F5344CB8AC3E}">
        <p14:creationId xmlns:p14="http://schemas.microsoft.com/office/powerpoint/2010/main" val="21013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2B9C7-459B-3FD6-2D13-EBD49560D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BA7CEDD-3880-5F18-BFB0-C64228E9A2E2}"/>
              </a:ext>
            </a:extLst>
          </p:cNvPr>
          <p:cNvSpPr/>
          <p:nvPr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0">
                <a:srgbClr val="85D5EE"/>
              </a:gs>
              <a:gs pos="67000">
                <a:srgbClr val="7CC6DD"/>
              </a:gs>
              <a:gs pos="100000">
                <a:srgbClr val="6AAAB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7D500263-58D0-C717-8703-232E64303734}"/>
              </a:ext>
            </a:extLst>
          </p:cNvPr>
          <p:cNvGrpSpPr/>
          <p:nvPr/>
        </p:nvGrpSpPr>
        <p:grpSpPr>
          <a:xfrm>
            <a:off x="634297" y="-2715582"/>
            <a:ext cx="7488299" cy="7205963"/>
            <a:chOff x="5262664" y="155644"/>
            <a:chExt cx="4344782" cy="4180968"/>
          </a:xfrm>
          <a:solidFill>
            <a:srgbClr val="F3F4FB"/>
          </a:solidFill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5307582F-DA77-E017-BEEE-7C47F525AE3E}"/>
                </a:ext>
              </a:extLst>
            </p:cNvPr>
            <p:cNvSpPr/>
            <p:nvPr/>
          </p:nvSpPr>
          <p:spPr>
            <a:xfrm>
              <a:off x="5262664" y="155644"/>
              <a:ext cx="3998067" cy="40467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F1E3236F-038B-81CC-2DC2-9C4A26B9A1DA}"/>
                </a:ext>
              </a:extLst>
            </p:cNvPr>
            <p:cNvGrpSpPr/>
            <p:nvPr/>
          </p:nvGrpSpPr>
          <p:grpSpPr>
            <a:xfrm>
              <a:off x="8554355" y="3292130"/>
              <a:ext cx="1053091" cy="1044482"/>
              <a:chOff x="8554355" y="3292130"/>
              <a:chExt cx="1053091" cy="1044482"/>
            </a:xfrm>
            <a:grpFill/>
          </p:grpSpPr>
          <p:sp>
            <p:nvSpPr>
              <p:cNvPr id="6" name="橢圓 5">
                <a:extLst>
                  <a:ext uri="{FF2B5EF4-FFF2-40B4-BE49-F238E27FC236}">
                    <a16:creationId xmlns:a16="http://schemas.microsoft.com/office/drawing/2014/main" id="{EE070681-2FEB-28B6-D2D5-AE3896AB8204}"/>
                  </a:ext>
                </a:extLst>
              </p:cNvPr>
              <p:cNvSpPr/>
              <p:nvPr/>
            </p:nvSpPr>
            <p:spPr>
              <a:xfrm rot="18799914">
                <a:off x="8525052" y="3321433"/>
                <a:ext cx="692683" cy="6340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橢圓 6">
                <a:extLst>
                  <a:ext uri="{FF2B5EF4-FFF2-40B4-BE49-F238E27FC236}">
                    <a16:creationId xmlns:a16="http://schemas.microsoft.com/office/drawing/2014/main" id="{D57A3866-AE2A-0716-CF10-0F182910F30E}"/>
                  </a:ext>
                </a:extLst>
              </p:cNvPr>
              <p:cNvSpPr/>
              <p:nvPr/>
            </p:nvSpPr>
            <p:spPr>
              <a:xfrm rot="18799914">
                <a:off x="9221128" y="3950294"/>
                <a:ext cx="421328" cy="3513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F4214858-AE76-ABB0-D22F-0A5E09D39A2D}"/>
              </a:ext>
            </a:extLst>
          </p:cNvPr>
          <p:cNvSpPr txBox="1"/>
          <p:nvPr/>
        </p:nvSpPr>
        <p:spPr>
          <a:xfrm>
            <a:off x="908472" y="932527"/>
            <a:ext cx="6339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推動，會不會很困難？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布偶, 玩具 的圖片&#10;&#10;自動產生的描述">
            <a:extLst>
              <a:ext uri="{FF2B5EF4-FFF2-40B4-BE49-F238E27FC236}">
                <a16:creationId xmlns:a16="http://schemas.microsoft.com/office/drawing/2014/main" id="{245D12A6-514A-DAE4-5781-DCBB31BC5B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25" b="79115" l="12500" r="45000">
                        <a14:foregroundMark x1="24531" y1="32865" x2="25208" y2="39115"/>
                        <a14:foregroundMark x1="33802" y1="35521" x2="33490" y2="40417"/>
                        <a14:foregroundMark x1="30417" y1="20885" x2="30417" y2="20885"/>
                        <a14:foregroundMark x1="24010" y1="75885" x2="24010" y2="75885"/>
                        <a14:foregroundMark x1="32813" y1="76042" x2="32813" y2="76042"/>
                        <a14:foregroundMark x1="33646" y1="78906" x2="33646" y2="78906"/>
                        <a14:foregroundMark x1="23385" y1="79010" x2="23385" y2="79010"/>
                        <a14:foregroundMark x1="34167" y1="79115" x2="34167" y2="79115"/>
                        <a14:foregroundMark x1="22969" y1="48490" x2="26615" y2="52812"/>
                        <a14:backgroundMark x1="29010" y1="78073" x2="28854" y2="79844"/>
                        <a14:backgroundMark x1="26094" y1="67448" x2="26094" y2="67448"/>
                        <a14:backgroundMark x1="23646" y1="46875" x2="23646" y2="46875"/>
                        <a14:backgroundMark x1="23750" y1="46823" x2="23750" y2="46823"/>
                        <a14:backgroundMark x1="23177" y1="47135" x2="23177" y2="47135"/>
                        <a14:backgroundMark x1="23021" y1="47188" x2="23021" y2="47188"/>
                        <a14:backgroundMark x1="24010" y1="46354" x2="24010" y2="46354"/>
                        <a14:backgroundMark x1="22969" y1="47188" x2="22969" y2="4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8" t="14463" r="50716" b="37679"/>
          <a:stretch/>
        </p:blipFill>
        <p:spPr>
          <a:xfrm>
            <a:off x="7580595" y="1492608"/>
            <a:ext cx="4555834" cy="5365392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9DF70882-AD95-204E-6A0B-ACE8CC262B53}"/>
              </a:ext>
            </a:extLst>
          </p:cNvPr>
          <p:cNvSpPr txBox="1"/>
          <p:nvPr/>
        </p:nvSpPr>
        <p:spPr>
          <a:xfrm>
            <a:off x="2266560" y="1972665"/>
            <a:ext cx="3463203" cy="1021556"/>
          </a:xfrm>
          <a:prstGeom prst="roundRect">
            <a:avLst/>
          </a:prstGeom>
          <a:noFill/>
          <a:ln w="28575">
            <a:solidFill>
              <a:srgbClr val="FF6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5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當然會！</a:t>
            </a:r>
            <a:endParaRPr lang="en-US" altLang="zh-TW" sz="54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906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0B2EE-3771-1556-8196-E0D7896D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8123F47-8D15-4E4A-852D-DA47F8B4B949}"/>
              </a:ext>
            </a:extLst>
          </p:cNvPr>
          <p:cNvSpPr/>
          <p:nvPr/>
        </p:nvSpPr>
        <p:spPr bwMode="auto">
          <a:xfrm>
            <a:off x="0" y="0"/>
            <a:ext cx="12237183" cy="6858000"/>
          </a:xfrm>
          <a:prstGeom prst="rect">
            <a:avLst/>
          </a:prstGeom>
          <a:solidFill>
            <a:srgbClr val="F7FFF7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0BFFACD-3474-9A93-2196-3017DBD47E90}"/>
              </a:ext>
            </a:extLst>
          </p:cNvPr>
          <p:cNvSpPr/>
          <p:nvPr/>
        </p:nvSpPr>
        <p:spPr bwMode="auto">
          <a:xfrm>
            <a:off x="6095999" y="-30713"/>
            <a:ext cx="6141183" cy="69194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7B81CFDE-91D3-8B2D-EA1E-8DE0AE139F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3" t="12577" r="24418" b="12575"/>
          <a:stretch/>
        </p:blipFill>
        <p:spPr>
          <a:xfrm>
            <a:off x="10272464" y="3546000"/>
            <a:ext cx="1478756" cy="2156743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965A7ADF-E01D-E0EA-92AC-02F92F35EB68}"/>
              </a:ext>
            </a:extLst>
          </p:cNvPr>
          <p:cNvSpPr txBox="1"/>
          <p:nvPr/>
        </p:nvSpPr>
        <p:spPr>
          <a:xfrm>
            <a:off x="7408811" y="5202224"/>
            <a:ext cx="4464496" cy="905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福格 博士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史丹佛大學行為設計實驗室創辦人</a:t>
            </a: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6EE6C7E2-1B39-B5E7-1444-47EBF6BA5920}"/>
              </a:ext>
            </a:extLst>
          </p:cNvPr>
          <p:cNvSpPr/>
          <p:nvPr/>
        </p:nvSpPr>
        <p:spPr bwMode="auto">
          <a:xfrm>
            <a:off x="6775381" y="451401"/>
            <a:ext cx="3951456" cy="3951456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難以改變，不是人的問題</a:t>
            </a:r>
            <a:endParaRPr kumimoji="1" lang="en-US" altLang="zh-TW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只是執行的方法不夠好！</a:t>
            </a:r>
            <a:endParaRPr kumimoji="1" lang="zh-TW" altLang="en-US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2" descr="設計你的小習慣：史丹佛大學行為設計實驗室精研，全球瘋IG背後的行為設計學家教你慣性動作養成的技術">
            <a:extLst>
              <a:ext uri="{FF2B5EF4-FFF2-40B4-BE49-F238E27FC236}">
                <a16:creationId xmlns:a16="http://schemas.microsoft.com/office/drawing/2014/main" id="{F61BD50B-80E9-91BF-81E0-5162E6A5F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26" y="692696"/>
            <a:ext cx="5258078" cy="525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hlinkClick r:id="rId5"/>
            <a:extLst>
              <a:ext uri="{FF2B5EF4-FFF2-40B4-BE49-F238E27FC236}">
                <a16:creationId xmlns:a16="http://schemas.microsoft.com/office/drawing/2014/main" id="{3B9F904B-A356-C20B-DE1A-7A2126D9C3F1}"/>
              </a:ext>
            </a:extLst>
          </p:cNvPr>
          <p:cNvSpPr txBox="1"/>
          <p:nvPr/>
        </p:nvSpPr>
        <p:spPr>
          <a:xfrm>
            <a:off x="714335" y="6024923"/>
            <a:ext cx="4926860" cy="3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16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https://learning.xms.tw/media/1554</a:t>
            </a:r>
            <a:endParaRPr lang="zh-TW" altLang="en-US" sz="1600" i="0" dirty="0"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55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30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8" grpId="0"/>
      <p:bldP spid="2" grpId="0" animBg="1"/>
      <p:bldP spid="2" grpId="1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48B1C-6FB0-D31A-089D-72394A089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Watermelon Square PNG Images &amp; PSDs for Download | PixelSquid - S11308000E">
            <a:extLst>
              <a:ext uri="{FF2B5EF4-FFF2-40B4-BE49-F238E27FC236}">
                <a16:creationId xmlns:a16="http://schemas.microsoft.com/office/drawing/2014/main" id="{7967092A-C716-2300-88B4-541628711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770" y="2294863"/>
            <a:ext cx="2742381" cy="27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6C3135FC-3CB1-E21A-E610-1CADBBFD5D6B}"/>
              </a:ext>
            </a:extLst>
          </p:cNvPr>
          <p:cNvSpPr/>
          <p:nvPr/>
        </p:nvSpPr>
        <p:spPr>
          <a:xfrm>
            <a:off x="7284132" y="-2"/>
            <a:ext cx="4907867" cy="6858000"/>
          </a:xfrm>
          <a:prstGeom prst="rect">
            <a:avLst/>
          </a:prstGeom>
          <a:solidFill>
            <a:srgbClr val="E3F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語音泡泡: 圓角矩形 5">
            <a:extLst>
              <a:ext uri="{FF2B5EF4-FFF2-40B4-BE49-F238E27FC236}">
                <a16:creationId xmlns:a16="http://schemas.microsoft.com/office/drawing/2014/main" id="{F1BA4012-CCD6-5001-9AD6-E30EC0011290}"/>
              </a:ext>
            </a:extLst>
          </p:cNvPr>
          <p:cNvSpPr/>
          <p:nvPr/>
        </p:nvSpPr>
        <p:spPr>
          <a:xfrm>
            <a:off x="0" y="423454"/>
            <a:ext cx="7032104" cy="9254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>
              <a:spcBef>
                <a:spcPts val="4800"/>
              </a:spcBef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改變</a:t>
            </a:r>
            <a:r>
              <a:rPr lang="zh-TW" altLang="en-US" sz="4400">
                <a:latin typeface="微軟正黑體" panose="020B0604030504040204" pitchFamily="34" charset="-120"/>
                <a:ea typeface="微軟正黑體" panose="020B0604030504040204" pitchFamily="34" charset="-120"/>
              </a:rPr>
              <a:t>很困難，但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有方法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717AC25-66F7-7C23-2257-F2F3F787E30F}"/>
              </a:ext>
            </a:extLst>
          </p:cNvPr>
          <p:cNvSpPr txBox="1"/>
          <p:nvPr/>
        </p:nvSpPr>
        <p:spPr>
          <a:xfrm>
            <a:off x="7644172" y="2905674"/>
            <a:ext cx="4358523" cy="1963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執行小習慣快速、容易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不用強大的動機或意志力</a:t>
            </a:r>
            <a:endParaRPr lang="en-US" altLang="zh-TW" sz="24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帶來正向回饋，讓你有動力去累積更多、更大的進步</a:t>
            </a:r>
            <a:endParaRPr lang="en-US" altLang="zh-TW" sz="24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4258685-D9C0-0C13-FA34-A8AF52822A63}"/>
              </a:ext>
            </a:extLst>
          </p:cNvPr>
          <p:cNvSpPr txBox="1"/>
          <p:nvPr/>
        </p:nvSpPr>
        <p:spPr>
          <a:xfrm>
            <a:off x="2352199" y="2302223"/>
            <a:ext cx="2628293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大徹大悟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DDFCE5D-7EE8-1EB8-AA95-B85A32EAB3AA}"/>
              </a:ext>
            </a:extLst>
          </p:cNvPr>
          <p:cNvSpPr txBox="1"/>
          <p:nvPr/>
        </p:nvSpPr>
        <p:spPr>
          <a:xfrm>
            <a:off x="2351464" y="3644065"/>
            <a:ext cx="2628293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改變周遭環境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0B4A65A1-6A3B-B945-8A99-B065D674AD06}"/>
              </a:ext>
            </a:extLst>
          </p:cNvPr>
          <p:cNvSpPr txBox="1"/>
          <p:nvPr/>
        </p:nvSpPr>
        <p:spPr>
          <a:xfrm>
            <a:off x="2351464" y="4985906"/>
            <a:ext cx="3929829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從細微處改變自身習慣</a:t>
            </a: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57A75E03-72AB-6E94-7D8C-236FD77075F8}"/>
              </a:ext>
            </a:extLst>
          </p:cNvPr>
          <p:cNvSpPr/>
          <p:nvPr/>
        </p:nvSpPr>
        <p:spPr bwMode="auto">
          <a:xfrm>
            <a:off x="7932204" y="3033457"/>
            <a:ext cx="3689794" cy="767581"/>
          </a:xfrm>
          <a:prstGeom prst="roundRect">
            <a:avLst/>
          </a:prstGeom>
          <a:solidFill>
            <a:srgbClr val="FF6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小習慣法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7A1AD6A-4973-DA62-ED13-61D0A35FEB27}"/>
              </a:ext>
            </a:extLst>
          </p:cNvPr>
          <p:cNvGrpSpPr/>
          <p:nvPr/>
        </p:nvGrpSpPr>
        <p:grpSpPr>
          <a:xfrm>
            <a:off x="1272080" y="2204864"/>
            <a:ext cx="720000" cy="720000"/>
            <a:chOff x="5931499" y="2252942"/>
            <a:chExt cx="720000" cy="720000"/>
          </a:xfrm>
        </p:grpSpPr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A099D4C4-B972-1601-0CB2-0C5378BBBCCE}"/>
                </a:ext>
              </a:extLst>
            </p:cNvPr>
            <p:cNvSpPr/>
            <p:nvPr/>
          </p:nvSpPr>
          <p:spPr bwMode="auto">
            <a:xfrm>
              <a:off x="5931499" y="2252942"/>
              <a:ext cx="720000" cy="7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4E4BFF97-72EE-3F0B-705F-EC11CEB5D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1" b="99219" l="9961" r="89844">
                          <a14:foregroundMark x1="49805" y1="76172" x2="51367" y2="92773"/>
                          <a14:foregroundMark x1="47656" y1="78711" x2="51563" y2="94531"/>
                          <a14:foregroundMark x1="49219" y1="94531" x2="50000" y2="992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44" t="11183" r="21399" b="-3490"/>
            <a:stretch/>
          </p:blipFill>
          <p:spPr>
            <a:xfrm>
              <a:off x="6125021" y="2342942"/>
              <a:ext cx="337298" cy="540000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8014DE22-4DA1-84C6-8F18-4EB88FF55AE1}"/>
              </a:ext>
            </a:extLst>
          </p:cNvPr>
          <p:cNvGrpSpPr/>
          <p:nvPr/>
        </p:nvGrpSpPr>
        <p:grpSpPr>
          <a:xfrm>
            <a:off x="1271464" y="3555054"/>
            <a:ext cx="720000" cy="720000"/>
            <a:chOff x="6861738" y="5340096"/>
            <a:chExt cx="720000" cy="720000"/>
          </a:xfrm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7EBCAA4C-26DA-E3BB-066D-2A0D617E617B}"/>
                </a:ext>
              </a:extLst>
            </p:cNvPr>
            <p:cNvSpPr/>
            <p:nvPr/>
          </p:nvSpPr>
          <p:spPr bwMode="auto">
            <a:xfrm>
              <a:off x="6861738" y="5340096"/>
              <a:ext cx="720000" cy="72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6BD4C51-72A3-8219-8CE8-CB7E49F9E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1738" y="5430096"/>
              <a:ext cx="540000" cy="540000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FDFB708-324C-126F-78A7-52D8B76842CC}"/>
              </a:ext>
            </a:extLst>
          </p:cNvPr>
          <p:cNvGrpSpPr/>
          <p:nvPr/>
        </p:nvGrpSpPr>
        <p:grpSpPr>
          <a:xfrm>
            <a:off x="1271464" y="4905244"/>
            <a:ext cx="720000" cy="720000"/>
            <a:chOff x="8117024" y="5636503"/>
            <a:chExt cx="1080000" cy="1080000"/>
          </a:xfrm>
        </p:grpSpPr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0C241E61-0253-ECCC-29CC-B112A7252980}"/>
                </a:ext>
              </a:extLst>
            </p:cNvPr>
            <p:cNvSpPr/>
            <p:nvPr/>
          </p:nvSpPr>
          <p:spPr bwMode="auto">
            <a:xfrm>
              <a:off x="8117024" y="5636503"/>
              <a:ext cx="1080000" cy="10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6F33E9AC-D5F5-661F-ED0A-3ABDBBDEF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024" y="5834503"/>
              <a:ext cx="684000" cy="684000"/>
            </a:xfrm>
            <a:prstGeom prst="rect">
              <a:avLst/>
            </a:prstGeom>
          </p:spPr>
        </p:pic>
      </p:grpSp>
      <p:pic>
        <p:nvPicPr>
          <p:cNvPr id="53" name="圖片 52">
            <a:extLst>
              <a:ext uri="{FF2B5EF4-FFF2-40B4-BE49-F238E27FC236}">
                <a16:creationId xmlns:a16="http://schemas.microsoft.com/office/drawing/2014/main" id="{5C04D3EE-5F60-A4AD-5A5D-6655D6FDD8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64" y="4006800"/>
            <a:ext cx="360000" cy="360000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C4CA8DBD-5B7B-FBDE-C8EA-7253B8FC97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64" y="5356800"/>
            <a:ext cx="360000" cy="360000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D8C80898-9251-22F5-B16F-61C5A63252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64" y="2657543"/>
            <a:ext cx="360000" cy="360000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EAEAFC-E244-FFC3-30F5-8B7A0291398D}"/>
              </a:ext>
            </a:extLst>
          </p:cNvPr>
          <p:cNvSpPr txBox="1"/>
          <p:nvPr/>
        </p:nvSpPr>
        <p:spPr>
          <a:xfrm>
            <a:off x="8057708" y="3978581"/>
            <a:ext cx="3360714" cy="4676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已有四萬人實證成功！</a:t>
            </a:r>
          </a:p>
        </p:txBody>
      </p:sp>
    </p:spTree>
    <p:extLst>
      <p:ext uri="{BB962C8B-B14F-4D97-AF65-F5344CB8AC3E}">
        <p14:creationId xmlns:p14="http://schemas.microsoft.com/office/powerpoint/2010/main" val="122752837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33333E-6 L 1.04167E-6 -0.01065 " pathEditMode="relative" rAng="0" ptsTypes="AA">
                                      <p:cBhvr>
                                        <p:cTn id="47" dur="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3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autoRev="1" fill="remove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04167E-6 4.07407E-6 L 1.04167E-6 -0.00625 " pathEditMode="relative" rAng="0" ptsTypes="AA">
                                      <p:cBhvr>
                                        <p:cTn id="54" dur="3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300" fill="hold"/>
                                        <p:tgtEl>
                                          <p:spTgt spid="68"/>
                                        </p:tgtEl>
                                      </p:cBhvr>
                                      <p:by x="108000" y="10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85185E-6 L -3.125E-6 -0.16343 " pathEditMode="relative" rAng="0" ptsTypes="AA">
                                      <p:cBhvr>
                                        <p:cTn id="8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7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 animBg="1"/>
      <p:bldP spid="21" grpId="0" uiExpand="1" build="p"/>
      <p:bldP spid="4" grpId="0"/>
      <p:bldP spid="59" grpId="0"/>
      <p:bldP spid="60" grpId="0"/>
      <p:bldP spid="68" grpId="0" animBg="1"/>
      <p:bldP spid="68" grpId="1" animBg="1"/>
      <p:bldP spid="68" grpId="2" animBg="1"/>
      <p:bldP spid="22" grpId="0"/>
      <p:bldP spid="2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BB22C-E5A8-AA95-C537-F1E779297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5D7103-3D37-8AB5-7B49-00B7F82ADEE3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2AA8BEA-B7D5-888C-A80D-9B93CF7BA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025"/>
            <a:ext cx="12191047" cy="800707"/>
          </a:xfrm>
          <a:solidFill>
            <a:srgbClr val="269999"/>
          </a:solidFill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設計你的小習慣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標題 2">
            <a:extLst>
              <a:ext uri="{FF2B5EF4-FFF2-40B4-BE49-F238E27FC236}">
                <a16:creationId xmlns:a16="http://schemas.microsoft.com/office/drawing/2014/main" id="{AE8AD5E3-D19B-FDE0-09CE-C3522F526244}"/>
              </a:ext>
            </a:extLst>
          </p:cNvPr>
          <p:cNvSpPr txBox="1">
            <a:spLocks/>
          </p:cNvSpPr>
          <p:nvPr/>
        </p:nvSpPr>
        <p:spPr bwMode="auto">
          <a:xfrm>
            <a:off x="1008262" y="2852936"/>
            <a:ext cx="4547678" cy="2406570"/>
          </a:xfrm>
          <a:prstGeom prst="roundRect">
            <a:avLst>
              <a:gd name="adj" fmla="val 11589"/>
            </a:avLst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 MAP</a:t>
            </a: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zh-TW" altLang="en-US" sz="2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動機 </a:t>
            </a:r>
            <a:r>
              <a:rPr lang="en-US" altLang="zh-TW" sz="2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2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 </a:t>
            </a:r>
            <a:r>
              <a:rPr lang="en-US" altLang="zh-TW" sz="2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2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en-US" altLang="zh-TW" sz="2400" kern="0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sz="1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(Motivation</a:t>
            </a:r>
            <a:r>
              <a:rPr lang="zh-TW" altLang="en-US" sz="1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Ability</a:t>
            </a:r>
            <a:r>
              <a:rPr lang="zh-TW" altLang="en-US" sz="1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4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Prompt)</a:t>
            </a:r>
            <a:r>
              <a:rPr lang="en-US" altLang="zh-TW" sz="105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6" name="標題 2">
            <a:extLst>
              <a:ext uri="{FF2B5EF4-FFF2-40B4-BE49-F238E27FC236}">
                <a16:creationId xmlns:a16="http://schemas.microsoft.com/office/drawing/2014/main" id="{611D9A8E-FF68-DC14-D4E0-B7A13CB9BFB2}"/>
              </a:ext>
            </a:extLst>
          </p:cNvPr>
          <p:cNvSpPr txBox="1">
            <a:spLocks/>
          </p:cNvSpPr>
          <p:nvPr/>
        </p:nvSpPr>
        <p:spPr bwMode="auto">
          <a:xfrm>
            <a:off x="6636060" y="2852936"/>
            <a:ext cx="4547678" cy="2406570"/>
          </a:xfrm>
          <a:prstGeom prst="roundRect">
            <a:avLst>
              <a:gd name="adj" fmla="val 11589"/>
            </a:avLst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ABC </a:t>
            </a:r>
            <a:r>
              <a:rPr lang="zh-TW" altLang="en-US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原則</a:t>
            </a:r>
            <a:endParaRPr lang="en-US" altLang="zh-TW" kern="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sz="20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en-US" altLang="zh-TW" sz="18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nchor Moment</a:t>
            </a: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sz="18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New Tiny </a:t>
            </a:r>
            <a:r>
              <a:rPr lang="en-US" altLang="zh-TW" sz="20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en-US" altLang="zh-TW" sz="18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ehavior</a:t>
            </a: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sz="20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en-US" altLang="zh-TW" sz="18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elebration</a:t>
            </a:r>
            <a:endParaRPr lang="zh-TW" altLang="en-US" sz="1800" b="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hlinkClick r:id="rId3"/>
            <a:extLst>
              <a:ext uri="{FF2B5EF4-FFF2-40B4-BE49-F238E27FC236}">
                <a16:creationId xmlns:a16="http://schemas.microsoft.com/office/drawing/2014/main" id="{E758B19A-5DF4-14AC-DF89-7F8B63CD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013" y="2204864"/>
            <a:ext cx="2698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福格的行為模型</a:t>
            </a:r>
            <a:endParaRPr lang="en-US" altLang="zh-TW" sz="2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hlinkClick r:id="rId3"/>
            <a:extLst>
              <a:ext uri="{FF2B5EF4-FFF2-40B4-BE49-F238E27FC236}">
                <a16:creationId xmlns:a16="http://schemas.microsoft.com/office/drawing/2014/main" id="{77B0BEF4-77DF-EE38-DF48-FB818F3F9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9420" y="2204864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小小改變</a:t>
            </a:r>
            <a:endParaRPr lang="en-US" altLang="zh-TW" sz="28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393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0946C-58B7-0D7C-1622-F66842D5C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D1DD998-1904-51B5-BF95-2BC3014F6A81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6437882-6A03-5D45-0FAB-8843CA437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025"/>
            <a:ext cx="12191047" cy="800707"/>
          </a:xfrm>
          <a:solidFill>
            <a:srgbClr val="269999"/>
          </a:solidFill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找對的人，分階段導入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B7808708-DD14-186F-0304-AB6D93EA3412}"/>
              </a:ext>
            </a:extLst>
          </p:cNvPr>
          <p:cNvSpPr/>
          <p:nvPr/>
        </p:nvSpPr>
        <p:spPr bwMode="auto">
          <a:xfrm>
            <a:off x="1919535" y="2852936"/>
            <a:ext cx="1836681" cy="1368152"/>
          </a:xfrm>
          <a:prstGeom prst="roundRect">
            <a:avLst/>
          </a:prstGeom>
          <a:solidFill>
            <a:schemeClr val="tx1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種子試行</a:t>
            </a:r>
            <a:endParaRPr lang="en-US" altLang="zh-TW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(1% </a:t>
            </a: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2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E3A694A0-49AB-F48B-7206-9B80AC7A4FD3}"/>
              </a:ext>
            </a:extLst>
          </p:cNvPr>
          <p:cNvSpPr/>
          <p:nvPr/>
        </p:nvSpPr>
        <p:spPr bwMode="auto">
          <a:xfrm>
            <a:off x="4178190" y="3200273"/>
            <a:ext cx="576064" cy="612068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4EC551C8-64BD-FE53-EC4D-C9343C7AA3B0}"/>
              </a:ext>
            </a:extLst>
          </p:cNvPr>
          <p:cNvSpPr/>
          <p:nvPr/>
        </p:nvSpPr>
        <p:spPr bwMode="auto">
          <a:xfrm>
            <a:off x="7450309" y="3230978"/>
            <a:ext cx="576064" cy="612068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72E7F1E7-C2AA-C4CF-25AC-5986970B9AC5}"/>
              </a:ext>
            </a:extLst>
          </p:cNvPr>
          <p:cNvSpPr/>
          <p:nvPr/>
        </p:nvSpPr>
        <p:spPr bwMode="auto">
          <a:xfrm>
            <a:off x="5176228" y="2848477"/>
            <a:ext cx="1836681" cy="1368152"/>
          </a:xfrm>
          <a:prstGeom prst="roundRect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典範轉移</a:t>
            </a:r>
            <a:endParaRPr lang="en-US" altLang="zh-TW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(5% </a:t>
            </a: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2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EE5B4E7F-D0D5-745E-4DC6-99CA80ECB638}"/>
              </a:ext>
            </a:extLst>
          </p:cNvPr>
          <p:cNvSpPr/>
          <p:nvPr/>
        </p:nvSpPr>
        <p:spPr bwMode="auto">
          <a:xfrm>
            <a:off x="8435784" y="2860786"/>
            <a:ext cx="1836681" cy="1368152"/>
          </a:xfrm>
          <a:prstGeom prst="roundRect">
            <a:avLst/>
          </a:prstGeom>
          <a:solidFill>
            <a:srgbClr val="00B0F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全面推動</a:t>
            </a:r>
            <a:endParaRPr lang="en-US" altLang="zh-TW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(20% </a:t>
            </a: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r>
              <a:rPr kumimoji="1" lang="en-US" altLang="zh-TW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2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hlinkClick r:id="rId3"/>
            <a:extLst>
              <a:ext uri="{FF2B5EF4-FFF2-40B4-BE49-F238E27FC236}">
                <a16:creationId xmlns:a16="http://schemas.microsoft.com/office/drawing/2014/main" id="{8A8A2C38-2CD8-3518-86DB-FFE91989FF3F}"/>
              </a:ext>
            </a:extLst>
          </p:cNvPr>
          <p:cNvSpPr txBox="1"/>
          <p:nvPr/>
        </p:nvSpPr>
        <p:spPr>
          <a:xfrm>
            <a:off x="1595500" y="4413302"/>
            <a:ext cx="24055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工作坊</a:t>
            </a:r>
            <a:endParaRPr lang="en-US" altLang="zh-TW" sz="20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手把手 </a:t>
            </a: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持續輔導</a:t>
            </a:r>
          </a:p>
        </p:txBody>
      </p:sp>
      <p:sp>
        <p:nvSpPr>
          <p:cNvPr id="15" name="文字方塊 14">
            <a:hlinkClick r:id="rId3"/>
            <a:extLst>
              <a:ext uri="{FF2B5EF4-FFF2-40B4-BE49-F238E27FC236}">
                <a16:creationId xmlns:a16="http://schemas.microsoft.com/office/drawing/2014/main" id="{67226D14-E357-1C1D-5C29-CC6C98521C82}"/>
              </a:ext>
            </a:extLst>
          </p:cNvPr>
          <p:cNvSpPr txBox="1"/>
          <p:nvPr/>
        </p:nvSpPr>
        <p:spPr>
          <a:xfrm>
            <a:off x="5015880" y="4413302"/>
            <a:ext cx="2130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種子老師分享</a:t>
            </a:r>
          </a:p>
        </p:txBody>
      </p:sp>
      <p:sp>
        <p:nvSpPr>
          <p:cNvPr id="16" name="文字方塊 15">
            <a:hlinkClick r:id="rId3"/>
            <a:extLst>
              <a:ext uri="{FF2B5EF4-FFF2-40B4-BE49-F238E27FC236}">
                <a16:creationId xmlns:a16="http://schemas.microsoft.com/office/drawing/2014/main" id="{113BAE94-D944-3F88-B0E0-D6930BEA9FFB}"/>
              </a:ext>
            </a:extLst>
          </p:cNvPr>
          <p:cNvSpPr txBox="1"/>
          <p:nvPr/>
        </p:nvSpPr>
        <p:spPr>
          <a:xfrm>
            <a:off x="8259158" y="4413302"/>
            <a:ext cx="2130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建立制度</a:t>
            </a:r>
            <a:endParaRPr lang="en-US" altLang="zh-TW" sz="20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25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7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CF210-0803-7EC2-6B4F-98B3FC621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人的臉孔, 服裝, 人員, 天空 的圖片&#10;&#10;AI 產生的內容可能不正確。">
            <a:extLst>
              <a:ext uri="{FF2B5EF4-FFF2-40B4-BE49-F238E27FC236}">
                <a16:creationId xmlns:a16="http://schemas.microsoft.com/office/drawing/2014/main" id="{9538AC79-2770-F7C9-3CE7-B9138DF36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2129E5C-1CE4-BEAE-168A-24ABCA19E013}"/>
              </a:ext>
            </a:extLst>
          </p:cNvPr>
          <p:cNvSpPr txBox="1"/>
          <p:nvPr/>
        </p:nvSpPr>
        <p:spPr>
          <a:xfrm>
            <a:off x="5483932" y="1700808"/>
            <a:ext cx="576064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4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想，都是問題</a:t>
            </a:r>
            <a:endParaRPr lang="en-US" altLang="zh-TW" sz="4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4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做，才有答案</a:t>
            </a:r>
          </a:p>
          <a:p>
            <a:r>
              <a:rPr lang="zh-TW" altLang="en-US" sz="4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站着不動，永遠是觀眾</a:t>
            </a:r>
          </a:p>
          <a:p>
            <a:endParaRPr lang="en-US" altLang="zh-TW" sz="32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稻盛和夫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日本經營之聖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~</a:t>
            </a:r>
            <a:endParaRPr lang="zh-TW" altLang="en-US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350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1A680-1E37-2A8D-2B8C-34BF1837D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6AC1D78C-E661-4D1C-CF1F-119A8A7843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204"/>
          <a:stretch/>
        </p:blipFill>
        <p:spPr>
          <a:xfrm>
            <a:off x="7180" y="1"/>
            <a:ext cx="12184820" cy="685800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E5531306-F3DE-A7B2-4033-7EE0C0BF5D45}"/>
              </a:ext>
            </a:extLst>
          </p:cNvPr>
          <p:cNvSpPr/>
          <p:nvPr/>
        </p:nvSpPr>
        <p:spPr bwMode="auto">
          <a:xfrm>
            <a:off x="7180" y="0"/>
            <a:ext cx="12177640" cy="6813376"/>
          </a:xfrm>
          <a:prstGeom prst="rect">
            <a:avLst/>
          </a:prstGeom>
          <a:solidFill>
            <a:schemeClr val="tx1">
              <a:alpha val="5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8434" name="標題 1">
            <a:extLst>
              <a:ext uri="{FF2B5EF4-FFF2-40B4-BE49-F238E27FC236}">
                <a16:creationId xmlns:a16="http://schemas.microsoft.com/office/drawing/2014/main" id="{2E2AA47C-3E8F-32AC-6821-36731F30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5630" y="944579"/>
            <a:ext cx="6660740" cy="942942"/>
          </a:xfrm>
          <a:prstGeom prst="roundRect">
            <a:avLst/>
          </a:prstGeom>
          <a:noFill/>
        </p:spPr>
        <p:txBody>
          <a:bodyPr anchor="ctr"/>
          <a:lstStyle/>
          <a:p>
            <a:pPr algn="ctr"/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教育訓練</a:t>
            </a:r>
            <a:endParaRPr lang="zh-TW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hlinkClick r:id="rId4"/>
            <a:extLst>
              <a:ext uri="{FF2B5EF4-FFF2-40B4-BE49-F238E27FC236}">
                <a16:creationId xmlns:a16="http://schemas.microsoft.com/office/drawing/2014/main" id="{410A372E-3EFB-CF5F-AAAF-98732F10D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110" y="1880828"/>
            <a:ext cx="4419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Verdana" panose="020B0604030504040204" pitchFamily="34" charset="0"/>
                <a:ea typeface="全真中黑體" panose="02010609000101010101" pitchFamily="49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絕對是超高 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CP</a:t>
            </a:r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值的投資！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BC69F9B-65D9-53E8-D038-219F58ECA0C3}"/>
              </a:ext>
            </a:extLst>
          </p:cNvPr>
          <p:cNvGrpSpPr/>
          <p:nvPr/>
        </p:nvGrpSpPr>
        <p:grpSpPr>
          <a:xfrm>
            <a:off x="1101930" y="3118337"/>
            <a:ext cx="4560898" cy="2643299"/>
            <a:chOff x="1588214" y="3108075"/>
            <a:chExt cx="4560898" cy="2643299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88440A1A-C448-B5BE-CEEB-AFDB68ACAFBD}"/>
                </a:ext>
              </a:extLst>
            </p:cNvPr>
            <p:cNvSpPr/>
            <p:nvPr/>
          </p:nvSpPr>
          <p:spPr bwMode="auto">
            <a:xfrm>
              <a:off x="1588214" y="3108075"/>
              <a:ext cx="4560898" cy="2643299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 w="190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rgbClr val="FFFF99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9" name="文字方塊 8">
              <a:hlinkClick r:id="rId4"/>
              <a:extLst>
                <a:ext uri="{FF2B5EF4-FFF2-40B4-BE49-F238E27FC236}">
                  <a16:creationId xmlns:a16="http://schemas.microsoft.com/office/drawing/2014/main" id="{B4A74017-9D75-7258-487B-25065AC36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3729" y="3118338"/>
              <a:ext cx="4228518" cy="2441945"/>
            </a:xfrm>
            <a:prstGeom prst="roundRect">
              <a:avLst/>
            </a:prstGeom>
            <a:noFill/>
            <a:ln w="19050">
              <a:noFill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kumimoji="1" sz="2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5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kumimoji="1" sz="22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zh-TW" altLang="en-US" sz="28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提升競爭力</a:t>
              </a:r>
              <a:endParaRPr lang="en-US" altLang="zh-TW" sz="28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altLang="zh-TW" sz="6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en-US" altLang="zh-TW" sz="60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20000"/>
                </a:lnSpc>
                <a:spcBef>
                  <a:spcPts val="1200"/>
                </a:spcBef>
                <a:buClrTx/>
                <a:buSzTx/>
                <a:buFontTx/>
                <a:buNone/>
              </a:pPr>
              <a:r>
                <a:rPr lang="zh-TW" altLang="en-US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良率提升、產品開發速度加快、</a:t>
              </a:r>
              <a:r>
                <a:rPr lang="en-US" altLang="zh-TW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8E0E8CEF-3061-8F17-76B9-7087DA88DCA7}"/>
              </a:ext>
            </a:extLst>
          </p:cNvPr>
          <p:cNvGrpSpPr/>
          <p:nvPr/>
        </p:nvGrpSpPr>
        <p:grpSpPr>
          <a:xfrm>
            <a:off x="6529172" y="3127808"/>
            <a:ext cx="4560899" cy="2645597"/>
            <a:chOff x="6529172" y="3127808"/>
            <a:chExt cx="4560899" cy="2645597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50EE1793-EEF0-B861-32CD-A3AA26CD0A9B}"/>
                </a:ext>
              </a:extLst>
            </p:cNvPr>
            <p:cNvSpPr/>
            <p:nvPr/>
          </p:nvSpPr>
          <p:spPr bwMode="auto">
            <a:xfrm>
              <a:off x="6529172" y="3130106"/>
              <a:ext cx="4560898" cy="2643299"/>
            </a:xfrm>
            <a:prstGeom prst="roundRect">
              <a:avLst/>
            </a:prstGeom>
            <a:solidFill>
              <a:schemeClr val="tx1">
                <a:alpha val="30000"/>
              </a:schemeClr>
            </a:solidFill>
            <a:ln w="190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rgbClr val="FFFF99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17" name="文字方塊 16">
              <a:hlinkClick r:id="rId4"/>
              <a:extLst>
                <a:ext uri="{FF2B5EF4-FFF2-40B4-BE49-F238E27FC236}">
                  <a16:creationId xmlns:a16="http://schemas.microsoft.com/office/drawing/2014/main" id="{F95633B0-2288-9319-BB5C-8EDFBB655B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4743" y="3127808"/>
              <a:ext cx="4405328" cy="2441945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kumimoji="1" sz="2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5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kumimoji="1" sz="22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zh-TW" altLang="en-US" sz="28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降低 </a:t>
              </a:r>
              <a:r>
                <a:rPr lang="en-US" altLang="zh-TW" sz="28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18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r>
                <a:rPr lang="en-US" altLang="zh-TW" sz="28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8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人力</a:t>
              </a:r>
              <a:endParaRPr lang="en-US" altLang="zh-TW" sz="28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20000"/>
                </a:lnSpc>
                <a:spcBef>
                  <a:spcPts val="0"/>
                </a:spcBef>
                <a:buClrTx/>
                <a:buSzTx/>
                <a:buNone/>
              </a:pPr>
              <a:r>
                <a:rPr lang="en-US" altLang="zh-TW" sz="6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600</a:t>
              </a:r>
              <a:r>
                <a:rPr lang="zh-TW" altLang="en-US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</a:t>
              </a:r>
              <a:r>
                <a:rPr lang="en-US" altLang="zh-TW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endParaRPr lang="en-US" altLang="zh-TW" sz="24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lnSpc>
                  <a:spcPct val="120000"/>
                </a:lnSpc>
                <a:spcBef>
                  <a:spcPts val="1200"/>
                </a:spcBef>
                <a:buClrTx/>
                <a:buSzTx/>
                <a:buNone/>
              </a:pPr>
              <a:r>
                <a:rPr lang="en-US" altLang="zh-TW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 </a:t>
              </a:r>
              <a:r>
                <a:rPr lang="zh-TW" altLang="en-US" sz="2000" dirty="0">
                  <a:solidFill>
                    <a:srgbClr val="FFFF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人公司，至少節省的人事成本</a:t>
              </a:r>
              <a:endParaRPr lang="en-US" altLang="zh-TW" sz="20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5240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68B68-781E-ECD8-65B3-7DE984C08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橢圓 29">
            <a:extLst>
              <a:ext uri="{FF2B5EF4-FFF2-40B4-BE49-F238E27FC236}">
                <a16:creationId xmlns:a16="http://schemas.microsoft.com/office/drawing/2014/main" id="{34A37D0A-DEC4-A288-E7DB-2BC82FD9BC7A}"/>
              </a:ext>
            </a:extLst>
          </p:cNvPr>
          <p:cNvSpPr/>
          <p:nvPr/>
        </p:nvSpPr>
        <p:spPr bwMode="auto">
          <a:xfrm>
            <a:off x="1307468" y="1430802"/>
            <a:ext cx="2160038" cy="21545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CBC2B77-141F-3040-1411-CF844CEA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124744"/>
          </a:xfrm>
          <a:solidFill>
            <a:schemeClr val="accent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隱性經驗危機 </a:t>
            </a:r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AI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幻覺</a:t>
            </a:r>
            <a:endParaRPr lang="zh-TW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9" name="圖片 8" descr="一張含有 圖畫, 寫生, 美工圖案, 線條藝術 的圖片&#10;&#10;AI 產生的內容可能不正確。">
            <a:extLst>
              <a:ext uri="{FF2B5EF4-FFF2-40B4-BE49-F238E27FC236}">
                <a16:creationId xmlns:a16="http://schemas.microsoft.com/office/drawing/2014/main" id="{D9BD595F-ADAD-72E6-4E54-882E6CE6C9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80" y="1860095"/>
            <a:ext cx="1825589" cy="1825589"/>
          </a:xfrm>
          <a:prstGeom prst="rect">
            <a:avLst/>
          </a:prstGeom>
        </p:spPr>
      </p:pic>
      <p:sp>
        <p:nvSpPr>
          <p:cNvPr id="42" name="語音泡泡: 橢圓形 41">
            <a:extLst>
              <a:ext uri="{FF2B5EF4-FFF2-40B4-BE49-F238E27FC236}">
                <a16:creationId xmlns:a16="http://schemas.microsoft.com/office/drawing/2014/main" id="{B7483E99-7522-6EFD-BFAF-5B930DA5B0F9}"/>
              </a:ext>
            </a:extLst>
          </p:cNvPr>
          <p:cNvSpPr/>
          <p:nvPr/>
        </p:nvSpPr>
        <p:spPr bwMode="auto">
          <a:xfrm rot="19663468">
            <a:off x="1129715" y="1300511"/>
            <a:ext cx="985740" cy="905980"/>
          </a:xfrm>
          <a:prstGeom prst="wedgeEllipseCallout">
            <a:avLst>
              <a:gd name="adj1" fmla="val 12271"/>
              <a:gd name="adj2" fmla="val 62592"/>
            </a:avLst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人的經驗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F2B2CA39-77AD-39B0-B232-2DEC46920F34}"/>
              </a:ext>
            </a:extLst>
          </p:cNvPr>
          <p:cNvGrpSpPr/>
          <p:nvPr/>
        </p:nvGrpSpPr>
        <p:grpSpPr>
          <a:xfrm>
            <a:off x="1451484" y="4185084"/>
            <a:ext cx="2619685" cy="2048567"/>
            <a:chOff x="7549227" y="2992028"/>
            <a:chExt cx="3453946" cy="2923991"/>
          </a:xfrm>
        </p:grpSpPr>
        <p:pic>
          <p:nvPicPr>
            <p:cNvPr id="1028" name="Picture 4" descr="Binary code background stock photo. Image of computer - 18787760">
              <a:extLst>
                <a:ext uri="{FF2B5EF4-FFF2-40B4-BE49-F238E27FC236}">
                  <a16:creationId xmlns:a16="http://schemas.microsoft.com/office/drawing/2014/main" id="{2387E03C-A6E1-C45C-2D8F-1FCACBB16C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9227" y="2992028"/>
              <a:ext cx="2406963" cy="2675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免費向量圖：資料庫伺服器| FreeImages">
              <a:extLst>
                <a:ext uri="{FF2B5EF4-FFF2-40B4-BE49-F238E27FC236}">
                  <a16:creationId xmlns:a16="http://schemas.microsoft.com/office/drawing/2014/main" id="{270339E1-2512-B050-CFC9-53F07CCEE7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35571" y="4241665"/>
              <a:ext cx="1367602" cy="1674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6ED593CF-F4ED-5D74-1ED0-1D2B62D2D42B}"/>
              </a:ext>
            </a:extLst>
          </p:cNvPr>
          <p:cNvSpPr/>
          <p:nvPr/>
        </p:nvSpPr>
        <p:spPr bwMode="auto">
          <a:xfrm>
            <a:off x="1150808" y="5615278"/>
            <a:ext cx="1452804" cy="618373"/>
          </a:xfrm>
          <a:prstGeom prst="roundRect">
            <a:avLst/>
          </a:prstGeom>
          <a:solidFill>
            <a:srgbClr val="0070C0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知識庫</a:t>
            </a:r>
            <a:endParaRPr kumimoji="1" lang="en-US" altLang="zh-TW" sz="20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箭號: 向右 17">
            <a:extLst>
              <a:ext uri="{FF2B5EF4-FFF2-40B4-BE49-F238E27FC236}">
                <a16:creationId xmlns:a16="http://schemas.microsoft.com/office/drawing/2014/main" id="{3764F1F4-31E9-ED1C-00DA-511FDE5E5B30}"/>
              </a:ext>
            </a:extLst>
          </p:cNvPr>
          <p:cNvSpPr/>
          <p:nvPr/>
        </p:nvSpPr>
        <p:spPr bwMode="auto">
          <a:xfrm rot="5400000">
            <a:off x="2212318" y="3695918"/>
            <a:ext cx="363032" cy="419555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AA7E383F-604F-232C-78A0-24F39D9CA538}"/>
              </a:ext>
            </a:extLst>
          </p:cNvPr>
          <p:cNvSpPr/>
          <p:nvPr/>
        </p:nvSpPr>
        <p:spPr bwMode="auto">
          <a:xfrm>
            <a:off x="2485187" y="4066186"/>
            <a:ext cx="1198545" cy="731306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&lt;</a:t>
            </a:r>
            <a:r>
              <a:rPr kumimoji="1" lang="en-US" altLang="zh-TW" sz="3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5</a:t>
            </a:r>
            <a:r>
              <a:rPr kumimoji="1" lang="en-US" altLang="zh-TW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6E6CB752-0337-0143-6E86-B9A0F0F67668}"/>
              </a:ext>
            </a:extLst>
          </p:cNvPr>
          <p:cNvGrpSpPr/>
          <p:nvPr/>
        </p:nvGrpSpPr>
        <p:grpSpPr>
          <a:xfrm>
            <a:off x="7831891" y="3909336"/>
            <a:ext cx="2400704" cy="2434233"/>
            <a:chOff x="6516637" y="1307889"/>
            <a:chExt cx="2400704" cy="2434233"/>
          </a:xfrm>
        </p:grpSpPr>
        <p:pic>
          <p:nvPicPr>
            <p:cNvPr id="23" name="Picture 6" descr="Artificial intelligence icon element design illustration. AI technology and  cyber icon element. Futuristic technology service and communication artificial  intelligence concept 22719506 PNG">
              <a:extLst>
                <a:ext uri="{FF2B5EF4-FFF2-40B4-BE49-F238E27FC236}">
                  <a16:creationId xmlns:a16="http://schemas.microsoft.com/office/drawing/2014/main" id="{6EA6F4EA-099B-F5D0-1277-E4AE77D993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637" y="1724486"/>
              <a:ext cx="2017636" cy="2017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語音泡泡: 橢圓形 23">
              <a:extLst>
                <a:ext uri="{FF2B5EF4-FFF2-40B4-BE49-F238E27FC236}">
                  <a16:creationId xmlns:a16="http://schemas.microsoft.com/office/drawing/2014/main" id="{D6940EB8-3982-5518-D57B-63D5745CBAFF}"/>
                </a:ext>
              </a:extLst>
            </p:cNvPr>
            <p:cNvSpPr/>
            <p:nvPr/>
          </p:nvSpPr>
          <p:spPr bwMode="auto">
            <a:xfrm rot="2070698">
              <a:off x="7693020" y="1307889"/>
              <a:ext cx="1224321" cy="1190312"/>
            </a:xfrm>
            <a:prstGeom prst="wedgeEllipseCallout">
              <a:avLst>
                <a:gd name="adj1" fmla="val 12271"/>
                <a:gd name="adj2" fmla="val 62592"/>
              </a:avLst>
            </a:prstGeom>
            <a:solidFill>
              <a:srgbClr val="00B050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人工智慧</a:t>
              </a:r>
            </a:p>
          </p:txBody>
        </p:sp>
      </p:grpSp>
      <p:sp>
        <p:nvSpPr>
          <p:cNvPr id="27" name="爆炸: 十四角 26">
            <a:extLst>
              <a:ext uri="{FF2B5EF4-FFF2-40B4-BE49-F238E27FC236}">
                <a16:creationId xmlns:a16="http://schemas.microsoft.com/office/drawing/2014/main" id="{437164C6-14F2-9E07-104B-BAF2BE465B10}"/>
              </a:ext>
            </a:extLst>
          </p:cNvPr>
          <p:cNvSpPr/>
          <p:nvPr/>
        </p:nvSpPr>
        <p:spPr bwMode="auto">
          <a:xfrm>
            <a:off x="9714402" y="4323966"/>
            <a:ext cx="2052228" cy="1587987"/>
          </a:xfrm>
          <a:prstGeom prst="irregularSeal2">
            <a:avLst/>
          </a:prstGeom>
          <a:solidFill>
            <a:srgbClr val="FFFF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GenAI 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鴻溝</a:t>
            </a: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D55CCBF0-36D5-55E7-90E3-830036751FA6}"/>
              </a:ext>
            </a:extLst>
          </p:cNvPr>
          <p:cNvCxnSpPr/>
          <p:nvPr/>
        </p:nvCxnSpPr>
        <p:spPr bwMode="auto">
          <a:xfrm>
            <a:off x="4391366" y="5376088"/>
            <a:ext cx="2907666" cy="1735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BEDF4D65-DF1C-4622-290E-959558EAE592}"/>
              </a:ext>
            </a:extLst>
          </p:cNvPr>
          <p:cNvSpPr/>
          <p:nvPr/>
        </p:nvSpPr>
        <p:spPr bwMode="auto">
          <a:xfrm>
            <a:off x="4577876" y="4608151"/>
            <a:ext cx="2359871" cy="53455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4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RAG</a:t>
            </a: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24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+AI </a:t>
            </a: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生成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BFABE3A-D3B9-E9F3-29C4-1E36D4491E60}"/>
              </a:ext>
            </a:extLst>
          </p:cNvPr>
          <p:cNvSpPr txBox="1"/>
          <p:nvPr/>
        </p:nvSpPr>
        <p:spPr>
          <a:xfrm>
            <a:off x="622126" y="6322366"/>
            <a:ext cx="39629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過時、不完整、重複、不一致 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2000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A0B65495-A0A8-3132-3E69-DB2ECE47F238}"/>
              </a:ext>
            </a:extLst>
          </p:cNvPr>
          <p:cNvSpPr/>
          <p:nvPr/>
        </p:nvSpPr>
        <p:spPr bwMode="auto">
          <a:xfrm>
            <a:off x="5075232" y="2399687"/>
            <a:ext cx="720080" cy="393467"/>
          </a:xfrm>
          <a:prstGeom prst="roundRect">
            <a:avLst>
              <a:gd name="adj" fmla="val 24021"/>
            </a:avLst>
          </a:prstGeom>
          <a:solidFill>
            <a:srgbClr val="00B0F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以前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296F13C-2146-00BB-3907-4B4D8C7417D8}"/>
              </a:ext>
            </a:extLst>
          </p:cNvPr>
          <p:cNvSpPr txBox="1"/>
          <p:nvPr/>
        </p:nvSpPr>
        <p:spPr>
          <a:xfrm>
            <a:off x="4963196" y="2767469"/>
            <a:ext cx="1780876" cy="495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頂多找不到</a:t>
            </a:r>
            <a:endParaRPr lang="en-US" altLang="zh-TW" sz="24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F31D68C9-3360-7FA0-E29E-D1FCCC23DFE8}"/>
              </a:ext>
            </a:extLst>
          </p:cNvPr>
          <p:cNvSpPr/>
          <p:nvPr/>
        </p:nvSpPr>
        <p:spPr bwMode="auto">
          <a:xfrm>
            <a:off x="7738268" y="2399686"/>
            <a:ext cx="720080" cy="393467"/>
          </a:xfrm>
          <a:prstGeom prst="roundRect">
            <a:avLst>
              <a:gd name="adj" fmla="val 24021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現在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384CEB3-6D4B-C978-E9F3-AB9B43C9014B}"/>
              </a:ext>
            </a:extLst>
          </p:cNvPr>
          <p:cNvSpPr txBox="1"/>
          <p:nvPr/>
        </p:nvSpPr>
        <p:spPr>
          <a:xfrm>
            <a:off x="7654583" y="2767469"/>
            <a:ext cx="3564396" cy="495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zh-TW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會很有自信的「亂掰」</a:t>
            </a:r>
            <a:endParaRPr lang="en-US" altLang="zh-TW" sz="24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48A03C0C-C000-1371-C86E-F75A41B75118}"/>
              </a:ext>
            </a:extLst>
          </p:cNvPr>
          <p:cNvCxnSpPr/>
          <p:nvPr/>
        </p:nvCxnSpPr>
        <p:spPr bwMode="auto">
          <a:xfrm>
            <a:off x="3503712" y="3212976"/>
            <a:ext cx="1683255" cy="130788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4226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6" grpId="0" animBg="1"/>
      <p:bldP spid="18" grpId="0" animBg="1"/>
      <p:bldP spid="21" grpId="0" animBg="1"/>
      <p:bldP spid="27" grpId="0" animBg="1"/>
      <p:bldP spid="29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77DCE-3FE1-A85F-CF29-9E30CA57E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人的臉孔, 服裝, 人員, 直向 的圖片&#10;&#10;AI 產生的內容可能不正確。">
            <a:extLst>
              <a:ext uri="{FF2B5EF4-FFF2-40B4-BE49-F238E27FC236}">
                <a16:creationId xmlns:a16="http://schemas.microsoft.com/office/drawing/2014/main" id="{0C8C09B5-4686-7E27-F8E3-347E1E136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CFBB7E5D-3484-6F99-D7F2-A30DA0DCC555}"/>
              </a:ext>
            </a:extLst>
          </p:cNvPr>
          <p:cNvSpPr txBox="1"/>
          <p:nvPr/>
        </p:nvSpPr>
        <p:spPr>
          <a:xfrm>
            <a:off x="4331804" y="6060814"/>
            <a:ext cx="62646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馬克吐溫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~</a:t>
            </a:r>
            <a:endParaRPr lang="zh-TW" altLang="en-US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CAD2DCE-1217-3156-CC5B-3C4E7C40580D}"/>
              </a:ext>
            </a:extLst>
          </p:cNvPr>
          <p:cNvSpPr txBox="1"/>
          <p:nvPr/>
        </p:nvSpPr>
        <p:spPr>
          <a:xfrm>
            <a:off x="1188593" y="3927586"/>
            <a:ext cx="5400600" cy="1634490"/>
          </a:xfrm>
          <a:prstGeom prst="roundRect">
            <a:avLst/>
          </a:prstGeom>
          <a:solidFill>
            <a:schemeClr val="tx1">
              <a:lumMod val="75000"/>
              <a:lumOff val="25000"/>
              <a:alpha val="78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每天做一些你不願意做的事，</a:t>
            </a:r>
            <a:endPara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能讓你的</a:t>
            </a:r>
            <a:r>
              <a:rPr lang="zh-TW" altLang="en-US" sz="3600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義務</a:t>
            </a:r>
            <a:r>
              <a:rPr lang="zh-TW" altLang="en-US" sz="28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化為無痛的習慣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184B8EF-CB49-7FED-FA8B-8D6EA21E35F0}"/>
              </a:ext>
            </a:extLst>
          </p:cNvPr>
          <p:cNvSpPr txBox="1"/>
          <p:nvPr/>
        </p:nvSpPr>
        <p:spPr>
          <a:xfrm>
            <a:off x="1188593" y="823486"/>
            <a:ext cx="5400600" cy="2605362"/>
          </a:xfrm>
          <a:prstGeom prst="roundRect">
            <a:avLst/>
          </a:prstGeom>
          <a:solidFill>
            <a:schemeClr val="tx1">
              <a:lumMod val="75000"/>
              <a:lumOff val="25000"/>
              <a:alpha val="78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開始的秘訣，</a:t>
            </a:r>
            <a:endPara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就是把</a:t>
            </a:r>
            <a:r>
              <a:rPr lang="zh-TW" altLang="en-US" sz="28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複雜的事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分割成一件件做得到的</a:t>
            </a:r>
            <a:r>
              <a:rPr lang="zh-TW" altLang="en-US" sz="28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小事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然後</a:t>
            </a:r>
            <a:r>
              <a:rPr lang="zh-TW" altLang="en-US" sz="28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從第一件開始</a:t>
            </a:r>
          </a:p>
        </p:txBody>
      </p:sp>
      <p:sp>
        <p:nvSpPr>
          <p:cNvPr id="6" name="文字方塊 5">
            <a:hlinkClick r:id="rId4"/>
            <a:extLst>
              <a:ext uri="{FF2B5EF4-FFF2-40B4-BE49-F238E27FC236}">
                <a16:creationId xmlns:a16="http://schemas.microsoft.com/office/drawing/2014/main" id="{D2DAC9B1-EE93-CADF-3965-A584F3BF30B6}"/>
              </a:ext>
            </a:extLst>
          </p:cNvPr>
          <p:cNvSpPr txBox="1"/>
          <p:nvPr/>
        </p:nvSpPr>
        <p:spPr>
          <a:xfrm>
            <a:off x="1176675" y="280444"/>
            <a:ext cx="39964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100" b="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大家都很忙 </a:t>
            </a:r>
            <a:r>
              <a:rPr lang="en-US" altLang="zh-TW" sz="1100" b="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r>
              <a:rPr lang="zh-TW" altLang="en-US" sz="1100" b="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https://learning.xms.tw/course/courseDiscuss/1489</a:t>
            </a:r>
          </a:p>
        </p:txBody>
      </p:sp>
    </p:spTree>
    <p:extLst>
      <p:ext uri="{BB962C8B-B14F-4D97-AF65-F5344CB8AC3E}">
        <p14:creationId xmlns:p14="http://schemas.microsoft.com/office/powerpoint/2010/main" val="97696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34CEF-7D44-C480-2208-568F1709F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79371394-63C2-DBCA-0618-D91C7FE0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025"/>
            <a:ext cx="12191047" cy="800707"/>
          </a:xfrm>
          <a:solidFill>
            <a:srgbClr val="269999"/>
          </a:solidFill>
        </p:spPr>
        <p:txBody>
          <a:bodyPr anchor="ctr"/>
          <a:lstStyle/>
          <a:p>
            <a:pPr algn="ctr"/>
            <a:r>
              <a:rPr lang="zh-TW" altLang="en-US" sz="4000" dirty="0">
                <a:solidFill>
                  <a:schemeClr val="bg1"/>
                </a:solidFill>
              </a:rPr>
              <a:t>萬丈高樓平地起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61E4CE3-5C41-5EB6-0AC1-6D05BAEB1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214" y="5074912"/>
            <a:ext cx="1716927" cy="1279032"/>
          </a:xfrm>
          <a:prstGeom prst="round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7DF280C-9C19-8BAC-2DD3-D8F1BE430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137" y="4288264"/>
            <a:ext cx="1257256" cy="2069447"/>
          </a:xfrm>
          <a:prstGeom prst="round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804EEDA5-A6D8-49E4-60E8-A4B7B2AB2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4052" y="2696568"/>
            <a:ext cx="1298882" cy="3657376"/>
          </a:xfrm>
          <a:prstGeom prst="round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A669234-D9D5-6881-8C82-377C7AD17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8228" y="944724"/>
            <a:ext cx="2531815" cy="5409220"/>
          </a:xfrm>
          <a:prstGeom prst="round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A51A648-E2F7-0D04-E9A4-9786057070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8514" y="4828599"/>
            <a:ext cx="1225329" cy="1525345"/>
          </a:xfrm>
          <a:prstGeom prst="roundRect">
            <a:avLst/>
          </a:prstGeom>
        </p:spPr>
      </p:pic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97BF6894-B2E5-24A5-FE42-4D14A2D644AC}"/>
              </a:ext>
            </a:extLst>
          </p:cNvPr>
          <p:cNvCxnSpPr/>
          <p:nvPr/>
        </p:nvCxnSpPr>
        <p:spPr bwMode="auto">
          <a:xfrm>
            <a:off x="1163452" y="6492186"/>
            <a:ext cx="10009112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橢圓 21">
            <a:extLst>
              <a:ext uri="{FF2B5EF4-FFF2-40B4-BE49-F238E27FC236}">
                <a16:creationId xmlns:a16="http://schemas.microsoft.com/office/drawing/2014/main" id="{13AF3563-0DDE-9139-BB40-92052397C275}"/>
              </a:ext>
            </a:extLst>
          </p:cNvPr>
          <p:cNvSpPr/>
          <p:nvPr/>
        </p:nvSpPr>
        <p:spPr bwMode="auto">
          <a:xfrm>
            <a:off x="2207568" y="6420178"/>
            <a:ext cx="144016" cy="144016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7005DD46-BBA9-BE83-0404-3701E63AE26B}"/>
              </a:ext>
            </a:extLst>
          </p:cNvPr>
          <p:cNvSpPr/>
          <p:nvPr/>
        </p:nvSpPr>
        <p:spPr bwMode="auto">
          <a:xfrm>
            <a:off x="4015825" y="6420178"/>
            <a:ext cx="144016" cy="144016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BCC603EA-1664-B2D9-AC30-0F474920ACA8}"/>
              </a:ext>
            </a:extLst>
          </p:cNvPr>
          <p:cNvSpPr/>
          <p:nvPr/>
        </p:nvSpPr>
        <p:spPr bwMode="auto">
          <a:xfrm>
            <a:off x="5465757" y="6420178"/>
            <a:ext cx="144016" cy="144016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D1B81318-DEC1-A077-F0F2-FC9E9819A316}"/>
              </a:ext>
            </a:extLst>
          </p:cNvPr>
          <p:cNvSpPr/>
          <p:nvPr/>
        </p:nvSpPr>
        <p:spPr bwMode="auto">
          <a:xfrm>
            <a:off x="7141485" y="6422849"/>
            <a:ext cx="144016" cy="144016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4C2AA89C-0F05-7D92-0359-39838AB99AF3}"/>
              </a:ext>
            </a:extLst>
          </p:cNvPr>
          <p:cNvSpPr/>
          <p:nvPr/>
        </p:nvSpPr>
        <p:spPr bwMode="auto">
          <a:xfrm>
            <a:off x="9342127" y="6420178"/>
            <a:ext cx="144016" cy="144016"/>
          </a:xfrm>
          <a:prstGeom prst="ellipse">
            <a:avLst/>
          </a:prstGeom>
          <a:solidFill>
            <a:schemeClr val="bg1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5690958-8DE6-4C5E-48F5-42D456E81A8C}"/>
              </a:ext>
            </a:extLst>
          </p:cNvPr>
          <p:cNvSpPr txBox="1"/>
          <p:nvPr/>
        </p:nvSpPr>
        <p:spPr>
          <a:xfrm>
            <a:off x="1931633" y="6546830"/>
            <a:ext cx="671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2004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D31A822-8465-9C0A-C3E5-FC89F295C3BF}"/>
              </a:ext>
            </a:extLst>
          </p:cNvPr>
          <p:cNvSpPr txBox="1"/>
          <p:nvPr/>
        </p:nvSpPr>
        <p:spPr>
          <a:xfrm>
            <a:off x="9078145" y="6525344"/>
            <a:ext cx="671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2">
            <a:extLst>
              <a:ext uri="{FF2B5EF4-FFF2-40B4-BE49-F238E27FC236}">
                <a16:creationId xmlns:a16="http://schemas.microsoft.com/office/drawing/2014/main" id="{1A6C91DC-CEE3-8A1A-D616-1578405279C5}"/>
              </a:ext>
            </a:extLst>
          </p:cNvPr>
          <p:cNvSpPr txBox="1">
            <a:spLocks/>
          </p:cNvSpPr>
          <p:nvPr/>
        </p:nvSpPr>
        <p:spPr bwMode="auto">
          <a:xfrm>
            <a:off x="1379476" y="1361908"/>
            <a:ext cx="3780690" cy="1207828"/>
          </a:xfrm>
          <a:prstGeom prst="roundRect">
            <a:avLst>
              <a:gd name="adj" fmla="val 20815"/>
            </a:avLst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zh-TW" altLang="en-US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推動改革</a:t>
            </a:r>
            <a:endParaRPr lang="en-US" altLang="zh-TW" sz="2800" kern="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zh-TW" altLang="en-US" sz="2000" kern="0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滴水穿石、聚沙成塔的過程</a:t>
            </a:r>
            <a:endParaRPr lang="en-US" altLang="zh-TW" sz="1000" kern="0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437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F6686-8963-BAAB-FB3B-B0E7FAFFF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A46AB55-E860-C50B-CF20-8AF52BD960AA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94F376F-DD26-75DA-3473-7CE3B81B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025"/>
            <a:ext cx="12191047" cy="800707"/>
          </a:xfrm>
          <a:solidFill>
            <a:srgbClr val="269999"/>
          </a:solidFill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顧問輔導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ADEE7F80-4C81-58AE-3996-7ADEA1F71B5D}"/>
              </a:ext>
            </a:extLst>
          </p:cNvPr>
          <p:cNvCxnSpPr>
            <a:cxnSpLocks/>
          </p:cNvCxnSpPr>
          <p:nvPr/>
        </p:nvCxnSpPr>
        <p:spPr>
          <a:xfrm>
            <a:off x="839416" y="4536435"/>
            <a:ext cx="10560788" cy="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8538D93-B3AF-4556-2BF0-D379495A7405}"/>
              </a:ext>
            </a:extLst>
          </p:cNvPr>
          <p:cNvCxnSpPr>
            <a:cxnSpLocks/>
          </p:cNvCxnSpPr>
          <p:nvPr/>
        </p:nvCxnSpPr>
        <p:spPr>
          <a:xfrm>
            <a:off x="839416" y="4891503"/>
            <a:ext cx="8180799" cy="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76214E4-052C-509C-2440-0D34513BF2EC}"/>
              </a:ext>
            </a:extLst>
          </p:cNvPr>
          <p:cNvSpPr txBox="1"/>
          <p:nvPr/>
        </p:nvSpPr>
        <p:spPr>
          <a:xfrm>
            <a:off x="1123174" y="3735751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種子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4876F36-81DF-7E5E-989F-C46F54FC4BF0}"/>
              </a:ext>
            </a:extLst>
          </p:cNvPr>
          <p:cNvSpPr txBox="1"/>
          <p:nvPr/>
        </p:nvSpPr>
        <p:spPr>
          <a:xfrm>
            <a:off x="3056764" y="3242651"/>
            <a:ext cx="575290" cy="340519"/>
          </a:xfrm>
          <a:prstGeom prst="round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制度</a:t>
            </a:r>
          </a:p>
        </p:txBody>
      </p: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541B4362-059D-1E3D-0838-EB060BADE6CC}"/>
              </a:ext>
            </a:extLst>
          </p:cNvPr>
          <p:cNvGrpSpPr/>
          <p:nvPr/>
        </p:nvGrpSpPr>
        <p:grpSpPr>
          <a:xfrm>
            <a:off x="1243445" y="4043848"/>
            <a:ext cx="2115877" cy="492587"/>
            <a:chOff x="1459469" y="2991007"/>
            <a:chExt cx="2115877" cy="492587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8F587E7-3923-6F39-86EB-E2EA4A4E6916}"/>
                </a:ext>
              </a:extLst>
            </p:cNvPr>
            <p:cNvSpPr/>
            <p:nvPr/>
          </p:nvSpPr>
          <p:spPr>
            <a:xfrm>
              <a:off x="1459469" y="2991007"/>
              <a:ext cx="506632" cy="49258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8B0F44B-B882-5A23-BD1A-817C08D6B6A6}"/>
                </a:ext>
              </a:extLst>
            </p:cNvPr>
            <p:cNvSpPr/>
            <p:nvPr/>
          </p:nvSpPr>
          <p:spPr>
            <a:xfrm>
              <a:off x="1966101" y="2991007"/>
              <a:ext cx="1609245" cy="492587"/>
            </a:xfrm>
            <a:prstGeom prst="rect">
              <a:avLst/>
            </a:prstGeom>
            <a:solidFill>
              <a:srgbClr val="D9F2D0"/>
            </a:solidFill>
            <a:ln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熟悉應用</a:t>
              </a:r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AE729F2C-4A60-0EB9-7E30-849E585C9F64}"/>
              </a:ext>
            </a:extLst>
          </p:cNvPr>
          <p:cNvGrpSpPr/>
          <p:nvPr/>
        </p:nvGrpSpPr>
        <p:grpSpPr>
          <a:xfrm>
            <a:off x="3820318" y="4044749"/>
            <a:ext cx="2115877" cy="492587"/>
            <a:chOff x="4036342" y="2991908"/>
            <a:chExt cx="2115877" cy="492587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69D6071-381E-C211-DB88-0488B9D7F2F2}"/>
                </a:ext>
              </a:extLst>
            </p:cNvPr>
            <p:cNvSpPr/>
            <p:nvPr/>
          </p:nvSpPr>
          <p:spPr>
            <a:xfrm>
              <a:off x="4036342" y="2991908"/>
              <a:ext cx="506632" cy="49258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E88612D-EA21-185E-A3E5-200165ABF2B4}"/>
                </a:ext>
              </a:extLst>
            </p:cNvPr>
            <p:cNvSpPr/>
            <p:nvPr/>
          </p:nvSpPr>
          <p:spPr>
            <a:xfrm>
              <a:off x="4542974" y="2991908"/>
              <a:ext cx="1609245" cy="492587"/>
            </a:xfrm>
            <a:prstGeom prst="rect">
              <a:avLst/>
            </a:prstGeom>
            <a:solidFill>
              <a:srgbClr val="D9F2D0"/>
            </a:solidFill>
            <a:ln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設計制度</a:t>
              </a:r>
            </a:p>
          </p:txBody>
        </p:sp>
      </p:grp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EEF8C3F-D1EF-219E-E8E7-208701FC5D76}"/>
              </a:ext>
            </a:extLst>
          </p:cNvPr>
          <p:cNvSpPr txBox="1"/>
          <p:nvPr/>
        </p:nvSpPr>
        <p:spPr>
          <a:xfrm>
            <a:off x="6286869" y="3733222"/>
            <a:ext cx="763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r>
              <a:rPr lang="en-US" altLang="zh-TW" sz="1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2)</a:t>
            </a:r>
            <a:endParaRPr lang="zh-TW" altLang="en-US" sz="14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27785F4E-5187-C4E1-8CE4-DF91F0276EB2}"/>
              </a:ext>
            </a:extLst>
          </p:cNvPr>
          <p:cNvGrpSpPr/>
          <p:nvPr/>
        </p:nvGrpSpPr>
        <p:grpSpPr>
          <a:xfrm>
            <a:off x="6404048" y="4039226"/>
            <a:ext cx="2115877" cy="492587"/>
            <a:chOff x="6620072" y="2986385"/>
            <a:chExt cx="2115877" cy="492587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2703F79-7873-39C2-FD08-0A1DA745733F}"/>
                </a:ext>
              </a:extLst>
            </p:cNvPr>
            <p:cNvSpPr/>
            <p:nvPr/>
          </p:nvSpPr>
          <p:spPr>
            <a:xfrm>
              <a:off x="6620072" y="2986385"/>
              <a:ext cx="506632" cy="492587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CFAC48FA-5679-0947-7E6B-6F1C516ACCC6}"/>
                </a:ext>
              </a:extLst>
            </p:cNvPr>
            <p:cNvSpPr/>
            <p:nvPr/>
          </p:nvSpPr>
          <p:spPr>
            <a:xfrm>
              <a:off x="7126704" y="2986385"/>
              <a:ext cx="1609245" cy="492587"/>
            </a:xfrm>
            <a:prstGeom prst="rect">
              <a:avLst/>
            </a:prstGeom>
            <a:solidFill>
              <a:srgbClr val="DCEAF7"/>
            </a:solidFill>
            <a:ln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典範轉移</a:t>
              </a:r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9943C6B0-27AA-CE57-83EF-00CD7A545027}"/>
              </a:ext>
            </a:extLst>
          </p:cNvPr>
          <p:cNvGrpSpPr/>
          <p:nvPr/>
        </p:nvGrpSpPr>
        <p:grpSpPr>
          <a:xfrm>
            <a:off x="9020215" y="4039226"/>
            <a:ext cx="2115877" cy="492587"/>
            <a:chOff x="9236239" y="2986385"/>
            <a:chExt cx="2115877" cy="492587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A1607B9D-A727-C1D8-1A0A-63BD4F6E322B}"/>
                </a:ext>
              </a:extLst>
            </p:cNvPr>
            <p:cNvSpPr/>
            <p:nvPr/>
          </p:nvSpPr>
          <p:spPr>
            <a:xfrm>
              <a:off x="9236239" y="2986385"/>
              <a:ext cx="506632" cy="4925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w4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3A5DA9A-E46C-7F82-628B-F82A9783D1A5}"/>
                </a:ext>
              </a:extLst>
            </p:cNvPr>
            <p:cNvSpPr/>
            <p:nvPr/>
          </p:nvSpPr>
          <p:spPr>
            <a:xfrm>
              <a:off x="9742871" y="2986385"/>
              <a:ext cx="1609245" cy="4925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成果發表</a:t>
              </a:r>
            </a:p>
          </p:txBody>
        </p:sp>
      </p:grp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5C35F3FB-47B6-CB4D-1D35-D3FD12D6B664}"/>
              </a:ext>
            </a:extLst>
          </p:cNvPr>
          <p:cNvCxnSpPr>
            <a:cxnSpLocks/>
          </p:cNvCxnSpPr>
          <p:nvPr/>
        </p:nvCxnSpPr>
        <p:spPr>
          <a:xfrm>
            <a:off x="3359322" y="3685976"/>
            <a:ext cx="7717860" cy="0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3E4DA870-1B22-31FC-F5FF-C15C82559664}"/>
              </a:ext>
            </a:extLst>
          </p:cNvPr>
          <p:cNvGrpSpPr/>
          <p:nvPr/>
        </p:nvGrpSpPr>
        <p:grpSpPr>
          <a:xfrm>
            <a:off x="4793755" y="3228245"/>
            <a:ext cx="447558" cy="518786"/>
            <a:chOff x="5009779" y="2175404"/>
            <a:chExt cx="447558" cy="518786"/>
          </a:xfrm>
        </p:grpSpPr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DF77BE66-6F7B-96E9-C558-D128C730E82E}"/>
                </a:ext>
              </a:extLst>
            </p:cNvPr>
            <p:cNvSpPr txBox="1"/>
            <p:nvPr/>
          </p:nvSpPr>
          <p:spPr>
            <a:xfrm>
              <a:off x="5009779" y="2175404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v2</a:t>
              </a:r>
              <a:endPara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AC1CF100-E7B9-2168-3472-286DB461D4A6}"/>
                </a:ext>
              </a:extLst>
            </p:cNvPr>
            <p:cNvSpPr/>
            <p:nvPr/>
          </p:nvSpPr>
          <p:spPr>
            <a:xfrm>
              <a:off x="5195458" y="2586190"/>
              <a:ext cx="108000" cy="108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0FE65276-09D2-F133-F7D2-3F21262D3FFA}"/>
              </a:ext>
            </a:extLst>
          </p:cNvPr>
          <p:cNvGrpSpPr/>
          <p:nvPr/>
        </p:nvGrpSpPr>
        <p:grpSpPr>
          <a:xfrm>
            <a:off x="7569629" y="3241772"/>
            <a:ext cx="447558" cy="505260"/>
            <a:chOff x="7785653" y="2188931"/>
            <a:chExt cx="447558" cy="505260"/>
          </a:xfrm>
        </p:grpSpPr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6C6ABC9-3446-5577-EF6D-70B55BD57ECE}"/>
                </a:ext>
              </a:extLst>
            </p:cNvPr>
            <p:cNvSpPr txBox="1"/>
            <p:nvPr/>
          </p:nvSpPr>
          <p:spPr>
            <a:xfrm>
              <a:off x="7785653" y="2188931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v3</a:t>
              </a:r>
              <a:endPara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CB7BBD31-949A-7C4E-4823-960DBDE67D3A}"/>
                </a:ext>
              </a:extLst>
            </p:cNvPr>
            <p:cNvSpPr/>
            <p:nvPr/>
          </p:nvSpPr>
          <p:spPr>
            <a:xfrm>
              <a:off x="7971332" y="2586191"/>
              <a:ext cx="108000" cy="108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7523F6E6-CA88-5F78-E04B-4B53E2DBB426}"/>
              </a:ext>
            </a:extLst>
          </p:cNvPr>
          <p:cNvGrpSpPr/>
          <p:nvPr/>
        </p:nvGrpSpPr>
        <p:grpSpPr>
          <a:xfrm>
            <a:off x="3643222" y="3221701"/>
            <a:ext cx="447558" cy="525330"/>
            <a:chOff x="3859246" y="2168860"/>
            <a:chExt cx="447558" cy="525330"/>
          </a:xfrm>
        </p:grpSpPr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159047FB-10B6-598E-8F13-B8E736EA028D}"/>
                </a:ext>
              </a:extLst>
            </p:cNvPr>
            <p:cNvSpPr txBox="1"/>
            <p:nvPr/>
          </p:nvSpPr>
          <p:spPr>
            <a:xfrm>
              <a:off x="3859246" y="2168860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v1</a:t>
              </a:r>
              <a:endPara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06E83891-D8C7-3456-4E28-81B9F6F11F28}"/>
                </a:ext>
              </a:extLst>
            </p:cNvPr>
            <p:cNvSpPr/>
            <p:nvPr/>
          </p:nvSpPr>
          <p:spPr>
            <a:xfrm>
              <a:off x="3998241" y="2586190"/>
              <a:ext cx="108000" cy="108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13089CF4-54DD-3E4E-B939-E5ACEA532593}"/>
              </a:ext>
            </a:extLst>
          </p:cNvPr>
          <p:cNvGrpSpPr/>
          <p:nvPr/>
        </p:nvGrpSpPr>
        <p:grpSpPr>
          <a:xfrm>
            <a:off x="1181635" y="4841268"/>
            <a:ext cx="659156" cy="711238"/>
            <a:chOff x="1397659" y="3788427"/>
            <a:chExt cx="659156" cy="711238"/>
          </a:xfrm>
        </p:grpSpPr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1901B0BD-635D-EA5E-32BC-1951FF61E30C}"/>
                </a:ext>
              </a:extLst>
            </p:cNvPr>
            <p:cNvSpPr txBox="1"/>
            <p:nvPr/>
          </p:nvSpPr>
          <p:spPr>
            <a:xfrm>
              <a:off x="1397659" y="3914890"/>
              <a:ext cx="6591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p1</a:t>
              </a:r>
            </a:p>
            <a:p>
              <a:pPr algn="ctr"/>
              <a:r>
                <a:rPr lang="en-US" altLang="zh-TW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課中</a:t>
              </a:r>
              <a:r>
                <a:rPr lang="en-US" altLang="zh-TW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43A1ECED-CFCE-0A2B-9E73-58C5EDC3316E}"/>
                </a:ext>
              </a:extLst>
            </p:cNvPr>
            <p:cNvSpPr/>
            <p:nvPr/>
          </p:nvSpPr>
          <p:spPr>
            <a:xfrm>
              <a:off x="1689136" y="3788427"/>
              <a:ext cx="108000" cy="108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472538F2-68A3-7E6D-CDAA-359BBD6D6A3F}"/>
              </a:ext>
            </a:extLst>
          </p:cNvPr>
          <p:cNvGrpSpPr/>
          <p:nvPr/>
        </p:nvGrpSpPr>
        <p:grpSpPr>
          <a:xfrm>
            <a:off x="3014833" y="4841267"/>
            <a:ext cx="659156" cy="711239"/>
            <a:chOff x="3230857" y="3788426"/>
            <a:chExt cx="659156" cy="711239"/>
          </a:xfrm>
        </p:grpSpPr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C02F0439-7AF2-D32A-9899-30882116EB94}"/>
                </a:ext>
              </a:extLst>
            </p:cNvPr>
            <p:cNvSpPr txBox="1"/>
            <p:nvPr/>
          </p:nvSpPr>
          <p:spPr>
            <a:xfrm>
              <a:off x="3230857" y="3914890"/>
              <a:ext cx="6591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</a:t>
              </a:r>
            </a:p>
            <a:p>
              <a:pPr algn="ctr"/>
              <a:r>
                <a:rPr lang="en-US" altLang="zh-TW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課後</a:t>
              </a:r>
              <a:r>
                <a:rPr lang="en-US" altLang="zh-TW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1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BED58855-DA8E-7496-C76C-5CD2870B6727}"/>
                </a:ext>
              </a:extLst>
            </p:cNvPr>
            <p:cNvSpPr/>
            <p:nvPr/>
          </p:nvSpPr>
          <p:spPr>
            <a:xfrm>
              <a:off x="3522333" y="3788426"/>
              <a:ext cx="108000" cy="108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7E2CA051-CB07-914A-CE83-61D852AD3089}"/>
              </a:ext>
            </a:extLst>
          </p:cNvPr>
          <p:cNvGrpSpPr/>
          <p:nvPr/>
        </p:nvGrpSpPr>
        <p:grpSpPr>
          <a:xfrm>
            <a:off x="5452252" y="4841267"/>
            <a:ext cx="899605" cy="681596"/>
            <a:chOff x="5668276" y="3788426"/>
            <a:chExt cx="899605" cy="681596"/>
          </a:xfrm>
        </p:grpSpPr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3700B785-5009-9466-6F24-076822BCF61D}"/>
                </a:ext>
              </a:extLst>
            </p:cNvPr>
            <p:cNvSpPr txBox="1"/>
            <p:nvPr/>
          </p:nvSpPr>
          <p:spPr>
            <a:xfrm>
              <a:off x="5668276" y="3885247"/>
              <a:ext cx="8996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p3</a:t>
              </a:r>
            </a:p>
            <a:p>
              <a:pPr algn="ctr"/>
              <a:r>
                <a:rPr lang="en-US" altLang="zh-TW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依據 </a:t>
              </a:r>
              <a:r>
                <a:rPr lang="en-US" altLang="zh-TW" sz="1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v2)</a:t>
              </a:r>
              <a:endParaRPr lang="zh-TW" altLang="en-US" sz="1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B11D4BCD-FF43-3FB8-28F6-A43A1E4B84AD}"/>
                </a:ext>
              </a:extLst>
            </p:cNvPr>
            <p:cNvSpPr/>
            <p:nvPr/>
          </p:nvSpPr>
          <p:spPr>
            <a:xfrm>
              <a:off x="6079978" y="3788426"/>
              <a:ext cx="108000" cy="1080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780ABDA3-6064-CAC3-B758-B7CA8530C886}"/>
              </a:ext>
            </a:extLst>
          </p:cNvPr>
          <p:cNvSpPr txBox="1"/>
          <p:nvPr/>
        </p:nvSpPr>
        <p:spPr>
          <a:xfrm>
            <a:off x="633813" y="4967731"/>
            <a:ext cx="575290" cy="340519"/>
          </a:xfrm>
          <a:prstGeom prst="round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演練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109F8929-6D26-A387-5793-1F1C982CAC7D}"/>
              </a:ext>
            </a:extLst>
          </p:cNvPr>
          <p:cNvGrpSpPr/>
          <p:nvPr/>
        </p:nvGrpSpPr>
        <p:grpSpPr>
          <a:xfrm>
            <a:off x="8031046" y="4834659"/>
            <a:ext cx="899605" cy="667582"/>
            <a:chOff x="8247070" y="3781818"/>
            <a:chExt cx="899605" cy="667582"/>
          </a:xfrm>
        </p:grpSpPr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937DC50B-232A-2BF2-4F1B-FE43D920AC39}"/>
                </a:ext>
              </a:extLst>
            </p:cNvPr>
            <p:cNvSpPr txBox="1"/>
            <p:nvPr/>
          </p:nvSpPr>
          <p:spPr>
            <a:xfrm>
              <a:off x="8247070" y="3864625"/>
              <a:ext cx="8996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p2</a:t>
              </a:r>
            </a:p>
            <a:p>
              <a:pPr algn="ctr"/>
              <a:r>
                <a:rPr lang="en-US" altLang="zh-TW" sz="140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依據 </a:t>
              </a:r>
              <a:r>
                <a:rPr lang="en-US" altLang="zh-TW" sz="140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v3)</a:t>
              </a:r>
              <a:endParaRPr lang="zh-TW" altLang="en-US" sz="1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F33C4C4F-98A1-7C84-B50B-BF9664811391}"/>
                </a:ext>
              </a:extLst>
            </p:cNvPr>
            <p:cNvSpPr/>
            <p:nvPr/>
          </p:nvSpPr>
          <p:spPr>
            <a:xfrm>
              <a:off x="8658773" y="3781818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97D21A74-C858-40C2-407A-CACC72E66B84}"/>
              </a:ext>
            </a:extLst>
          </p:cNvPr>
          <p:cNvGrpSpPr/>
          <p:nvPr/>
        </p:nvGrpSpPr>
        <p:grpSpPr>
          <a:xfrm>
            <a:off x="6230002" y="4841266"/>
            <a:ext cx="854721" cy="681596"/>
            <a:chOff x="6446026" y="3788425"/>
            <a:chExt cx="854721" cy="681596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82695A23-078C-25D1-C5AF-B1266C8615CE}"/>
                </a:ext>
              </a:extLst>
            </p:cNvPr>
            <p:cNvSpPr txBox="1"/>
            <p:nvPr/>
          </p:nvSpPr>
          <p:spPr>
            <a:xfrm>
              <a:off x="6446026" y="3885246"/>
              <a:ext cx="85472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p1</a:t>
              </a:r>
            </a:p>
            <a:p>
              <a:pPr algn="ctr"/>
              <a:r>
                <a:rPr lang="en-US" altLang="zh-TW" sz="140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依據</a:t>
              </a:r>
              <a:r>
                <a:rPr lang="en-US" altLang="zh-TW" sz="140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v2)</a:t>
              </a:r>
              <a:endParaRPr lang="zh-TW" altLang="en-US" sz="1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3BCD88CA-6696-D926-7499-EA5C9C7E2158}"/>
                </a:ext>
              </a:extLst>
            </p:cNvPr>
            <p:cNvSpPr/>
            <p:nvPr/>
          </p:nvSpPr>
          <p:spPr>
            <a:xfrm>
              <a:off x="6835287" y="3788425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CF1A57D-D510-A7E5-C8C3-C1FEC1C4D1FE}"/>
              </a:ext>
            </a:extLst>
          </p:cNvPr>
          <p:cNvSpPr txBox="1"/>
          <p:nvPr/>
        </p:nvSpPr>
        <p:spPr>
          <a:xfrm>
            <a:off x="8930651" y="3289800"/>
            <a:ext cx="1436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PDCA </a:t>
            </a:r>
            <a:r>
              <a:rPr lang="zh-TW" altLang="en-US" sz="1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持續改善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00E266B-FFA1-39F8-B558-5032959B6398}"/>
              </a:ext>
            </a:extLst>
          </p:cNvPr>
          <p:cNvSpPr/>
          <p:nvPr/>
        </p:nvSpPr>
        <p:spPr bwMode="auto">
          <a:xfrm>
            <a:off x="6346073" y="1153438"/>
            <a:ext cx="3422334" cy="1157143"/>
          </a:xfrm>
          <a:prstGeom prst="roundRect">
            <a:avLst>
              <a:gd name="adj" fmla="val 11835"/>
            </a:avLst>
          </a:prstGeom>
          <a:solidFill>
            <a:schemeClr val="bg1"/>
          </a:solidFill>
          <a:ln w="190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180000" tIns="108000" rIns="0" bIns="18000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u="sng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實際演練</a:t>
            </a:r>
            <a:endParaRPr lang="en-US" altLang="zh-TW" sz="2400" u="sng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spcBef>
                <a:spcPts val="1200"/>
              </a:spcBef>
            </a:pPr>
            <a:r>
              <a:rPr lang="zh-TW" altLang="en-US" sz="16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採實際操作為主，更具體有感</a:t>
            </a:r>
          </a:p>
          <a:p>
            <a:pPr algn="ctr" eaLnBrk="1" hangingPunct="1">
              <a:spcBef>
                <a:spcPts val="1200"/>
              </a:spcBef>
            </a:pPr>
            <a:endParaRPr kumimoji="1" lang="zh-TW" altLang="en-US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F1D50E4-CF62-564F-E2DD-1966DA4667A6}"/>
              </a:ext>
            </a:extLst>
          </p:cNvPr>
          <p:cNvSpPr/>
          <p:nvPr/>
        </p:nvSpPr>
        <p:spPr bwMode="auto">
          <a:xfrm>
            <a:off x="2423593" y="1155733"/>
            <a:ext cx="3422334" cy="1157143"/>
          </a:xfrm>
          <a:prstGeom prst="roundRect">
            <a:avLst>
              <a:gd name="adj" fmla="val 12531"/>
            </a:avLst>
          </a:prstGeom>
          <a:solidFill>
            <a:schemeClr val="bg1"/>
          </a:solidFill>
          <a:ln w="190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180000" tIns="108000" rIns="180000" bIns="18000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u="sng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為期 </a:t>
            </a:r>
            <a:r>
              <a:rPr lang="en-US" altLang="zh-TW" sz="2400" u="sng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</a:t>
            </a:r>
            <a:r>
              <a:rPr lang="zh-TW" altLang="en-US" sz="2400" u="sng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</a:t>
            </a:r>
            <a:endParaRPr lang="en-US" altLang="zh-TW" sz="2400" u="sng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spcBef>
                <a:spcPts val="1200"/>
              </a:spcBef>
            </a:pPr>
            <a:r>
              <a:rPr lang="zh-TW" altLang="en-US" sz="16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手把手，從熟悉到設計制度推動</a:t>
            </a:r>
            <a:endParaRPr lang="en-US" altLang="zh-TW" sz="16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hlinkClick r:id="rId3"/>
            <a:extLst>
              <a:ext uri="{FF2B5EF4-FFF2-40B4-BE49-F238E27FC236}">
                <a16:creationId xmlns:a16="http://schemas.microsoft.com/office/drawing/2014/main" id="{2322437D-53E1-1F7C-0D86-0EDFC5F24E5F}"/>
              </a:ext>
            </a:extLst>
          </p:cNvPr>
          <p:cNvSpPr txBox="1"/>
          <p:nvPr/>
        </p:nvSpPr>
        <p:spPr>
          <a:xfrm>
            <a:off x="3047478" y="6129300"/>
            <a:ext cx="60970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1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https://p.fms.tw/media/7483</a:t>
            </a:r>
          </a:p>
        </p:txBody>
      </p:sp>
    </p:spTree>
    <p:extLst>
      <p:ext uri="{BB962C8B-B14F-4D97-AF65-F5344CB8AC3E}">
        <p14:creationId xmlns:p14="http://schemas.microsoft.com/office/powerpoint/2010/main" val="86108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6" grpId="0"/>
      <p:bldP spid="42" grpId="0" animBg="1"/>
      <p:bldP spid="45" grpId="0"/>
      <p:bldP spid="13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27438-5D9E-8AD7-E5AB-7446B88EE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22CBA7D-6F9E-3A54-EF6D-E97D3C9F3009}"/>
              </a:ext>
            </a:extLst>
          </p:cNvPr>
          <p:cNvSpPr/>
          <p:nvPr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0">
                <a:srgbClr val="85D5EE"/>
              </a:gs>
              <a:gs pos="67000">
                <a:srgbClr val="7CC6DD"/>
              </a:gs>
              <a:gs pos="100000">
                <a:srgbClr val="6AAAB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11253565-06E9-082A-BACE-D764F91FB7B8}"/>
              </a:ext>
            </a:extLst>
          </p:cNvPr>
          <p:cNvGrpSpPr/>
          <p:nvPr/>
        </p:nvGrpSpPr>
        <p:grpSpPr>
          <a:xfrm>
            <a:off x="634297" y="-2715582"/>
            <a:ext cx="7488299" cy="7205963"/>
            <a:chOff x="5262664" y="155644"/>
            <a:chExt cx="4344782" cy="4180968"/>
          </a:xfrm>
          <a:solidFill>
            <a:srgbClr val="F3F4FB"/>
          </a:solidFill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DA202AF1-4795-A9D2-F8C6-5CA463D977AB}"/>
                </a:ext>
              </a:extLst>
            </p:cNvPr>
            <p:cNvSpPr/>
            <p:nvPr/>
          </p:nvSpPr>
          <p:spPr>
            <a:xfrm>
              <a:off x="5262664" y="155644"/>
              <a:ext cx="3998067" cy="404670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7FCBDC84-A6BB-61BE-3EEA-7823497D652F}"/>
                </a:ext>
              </a:extLst>
            </p:cNvPr>
            <p:cNvGrpSpPr/>
            <p:nvPr/>
          </p:nvGrpSpPr>
          <p:grpSpPr>
            <a:xfrm>
              <a:off x="8554355" y="3292130"/>
              <a:ext cx="1053091" cy="1044482"/>
              <a:chOff x="8554355" y="3292130"/>
              <a:chExt cx="1053091" cy="1044482"/>
            </a:xfrm>
            <a:grpFill/>
          </p:grpSpPr>
          <p:sp>
            <p:nvSpPr>
              <p:cNvPr id="6" name="橢圓 5">
                <a:extLst>
                  <a:ext uri="{FF2B5EF4-FFF2-40B4-BE49-F238E27FC236}">
                    <a16:creationId xmlns:a16="http://schemas.microsoft.com/office/drawing/2014/main" id="{E63596C0-A957-1E75-76E1-66498C0DD2C5}"/>
                  </a:ext>
                </a:extLst>
              </p:cNvPr>
              <p:cNvSpPr/>
              <p:nvPr/>
            </p:nvSpPr>
            <p:spPr>
              <a:xfrm rot="18799914">
                <a:off x="8525052" y="3321433"/>
                <a:ext cx="692683" cy="6340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橢圓 6">
                <a:extLst>
                  <a:ext uri="{FF2B5EF4-FFF2-40B4-BE49-F238E27FC236}">
                    <a16:creationId xmlns:a16="http://schemas.microsoft.com/office/drawing/2014/main" id="{DA5F3E25-EA46-5FB9-F19E-58F58D8A7399}"/>
                  </a:ext>
                </a:extLst>
              </p:cNvPr>
              <p:cNvSpPr/>
              <p:nvPr/>
            </p:nvSpPr>
            <p:spPr>
              <a:xfrm rot="18799914">
                <a:off x="9221128" y="3950294"/>
                <a:ext cx="421328" cy="3513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FEC00CD9-3625-4AC0-AF9A-D729F29E7778}"/>
              </a:ext>
            </a:extLst>
          </p:cNvPr>
          <p:cNvSpPr txBox="1"/>
          <p:nvPr/>
        </p:nvSpPr>
        <p:spPr>
          <a:xfrm>
            <a:off x="908472" y="932527"/>
            <a:ext cx="6339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推動，會不會很困難？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布偶, 玩具 的圖片&#10;&#10;自動產生的描述">
            <a:extLst>
              <a:ext uri="{FF2B5EF4-FFF2-40B4-BE49-F238E27FC236}">
                <a16:creationId xmlns:a16="http://schemas.microsoft.com/office/drawing/2014/main" id="{22916989-2705-E81A-3F63-0572226199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25" b="79115" l="12500" r="45000">
                        <a14:foregroundMark x1="24531" y1="32865" x2="25208" y2="39115"/>
                        <a14:foregroundMark x1="33802" y1="35521" x2="33490" y2="40417"/>
                        <a14:foregroundMark x1="30417" y1="20885" x2="30417" y2="20885"/>
                        <a14:foregroundMark x1="24010" y1="75885" x2="24010" y2="75885"/>
                        <a14:foregroundMark x1="32813" y1="76042" x2="32813" y2="76042"/>
                        <a14:foregroundMark x1="33646" y1="78906" x2="33646" y2="78906"/>
                        <a14:foregroundMark x1="23385" y1="79010" x2="23385" y2="79010"/>
                        <a14:foregroundMark x1="34167" y1="79115" x2="34167" y2="79115"/>
                        <a14:foregroundMark x1="22969" y1="48490" x2="26615" y2="52812"/>
                        <a14:backgroundMark x1="29010" y1="78073" x2="28854" y2="79844"/>
                        <a14:backgroundMark x1="26094" y1="67448" x2="26094" y2="67448"/>
                        <a14:backgroundMark x1="23646" y1="46875" x2="23646" y2="46875"/>
                        <a14:backgroundMark x1="23750" y1="46823" x2="23750" y2="46823"/>
                        <a14:backgroundMark x1="23177" y1="47135" x2="23177" y2="47135"/>
                        <a14:backgroundMark x1="23021" y1="47188" x2="23021" y2="47188"/>
                        <a14:backgroundMark x1="24010" y1="46354" x2="24010" y2="46354"/>
                        <a14:backgroundMark x1="22969" y1="47188" x2="22969" y2="4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8" t="14463" r="50716" b="37679"/>
          <a:stretch/>
        </p:blipFill>
        <p:spPr>
          <a:xfrm>
            <a:off x="7580595" y="1492608"/>
            <a:ext cx="4555834" cy="5365392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B90ED7DF-4723-5B9A-D64B-D4B2E505F845}"/>
              </a:ext>
            </a:extLst>
          </p:cNvPr>
          <p:cNvGrpSpPr/>
          <p:nvPr/>
        </p:nvGrpSpPr>
        <p:grpSpPr>
          <a:xfrm>
            <a:off x="2442158" y="2420889"/>
            <a:ext cx="2808312" cy="2163974"/>
            <a:chOff x="915502" y="2555124"/>
            <a:chExt cx="3272285" cy="2452007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BC3B8F2C-C9E4-A464-AC38-85FB908FAC13}"/>
                </a:ext>
              </a:extLst>
            </p:cNvPr>
            <p:cNvSpPr/>
            <p:nvPr/>
          </p:nvSpPr>
          <p:spPr bwMode="auto">
            <a:xfrm>
              <a:off x="915502" y="2555124"/>
              <a:ext cx="3272285" cy="2452007"/>
            </a:xfrm>
            <a:prstGeom prst="roundRect">
              <a:avLst/>
            </a:prstGeom>
            <a:solidFill>
              <a:srgbClr val="7030A0">
                <a:alpha val="8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18000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開始前</a:t>
              </a: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2336F866-6A9F-B60F-6D98-49A0939CEF13}"/>
                </a:ext>
              </a:extLst>
            </p:cNvPr>
            <p:cNvSpPr/>
            <p:nvPr/>
          </p:nvSpPr>
          <p:spPr bwMode="auto">
            <a:xfrm>
              <a:off x="1207923" y="3464552"/>
              <a:ext cx="1500428" cy="1500428"/>
            </a:xfrm>
            <a:prstGeom prst="ellipse">
              <a:avLst/>
            </a:prstGeom>
            <a:noFill/>
            <a:ln w="2857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40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67</a:t>
              </a:r>
              <a:r>
                <a:rPr kumimoji="1" lang="en-US" altLang="zh-TW" sz="12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  <a:p>
              <a:pPr algn="ctr" eaLnBrk="1" hangingPunct="1"/>
              <a:r>
                <a:rPr kumimoji="1" lang="zh-TW" altLang="en-US" sz="1600" b="1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非常困難</a:t>
              </a:r>
            </a:p>
          </p:txBody>
        </p: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C69A4682-6504-1CCC-5BF1-B62CF2756BF0}"/>
                </a:ext>
              </a:extLst>
            </p:cNvPr>
            <p:cNvSpPr/>
            <p:nvPr/>
          </p:nvSpPr>
          <p:spPr bwMode="auto">
            <a:xfrm>
              <a:off x="2511496" y="3457073"/>
              <a:ext cx="1500428" cy="1500428"/>
            </a:xfrm>
            <a:prstGeom prst="ellipse">
              <a:avLst/>
            </a:prstGeom>
            <a:noFill/>
            <a:ln w="2857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40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33</a:t>
              </a:r>
              <a:r>
                <a:rPr kumimoji="1" lang="en-US" altLang="zh-TW" sz="12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  <a:p>
              <a:pPr algn="ctr" eaLnBrk="1" hangingPunct="1"/>
              <a:r>
                <a:rPr lang="zh-TW" altLang="en-US" sz="1600" dirty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很困難</a:t>
              </a:r>
              <a:endParaRPr kumimoji="1" lang="zh-TW" altLang="en-US" sz="16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E84302F-B576-287D-073C-95713D69F3F5}"/>
              </a:ext>
            </a:extLst>
          </p:cNvPr>
          <p:cNvGrpSpPr/>
          <p:nvPr/>
        </p:nvGrpSpPr>
        <p:grpSpPr>
          <a:xfrm>
            <a:off x="4367809" y="2420888"/>
            <a:ext cx="2808312" cy="2163974"/>
            <a:chOff x="915502" y="2555124"/>
            <a:chExt cx="3272285" cy="2452007"/>
          </a:xfrm>
          <a:solidFill>
            <a:schemeClr val="tx1">
              <a:alpha val="80000"/>
            </a:schemeClr>
          </a:solidFill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C9E3ACFB-7B53-50D3-7FF8-2B3D193E55D6}"/>
                </a:ext>
              </a:extLst>
            </p:cNvPr>
            <p:cNvSpPr/>
            <p:nvPr/>
          </p:nvSpPr>
          <p:spPr bwMode="auto">
            <a:xfrm>
              <a:off x="915502" y="2555124"/>
              <a:ext cx="3272285" cy="245200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18000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8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輔導後</a:t>
              </a:r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ACC44775-E454-7004-112E-F371005DBC6E}"/>
                </a:ext>
              </a:extLst>
            </p:cNvPr>
            <p:cNvSpPr/>
            <p:nvPr/>
          </p:nvSpPr>
          <p:spPr bwMode="auto">
            <a:xfrm>
              <a:off x="1449260" y="3407445"/>
              <a:ext cx="2209783" cy="1500428"/>
            </a:xfrm>
            <a:prstGeom prst="ellipse">
              <a:avLst/>
            </a:prstGeom>
            <a:noFill/>
            <a:ln w="2857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48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r>
                <a:rPr kumimoji="1" lang="en-US" altLang="zh-TW" sz="1600" b="1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  <a:p>
              <a:pPr algn="ctr" eaLnBrk="1" hangingPunct="1"/>
              <a:r>
                <a:rPr kumimoji="1" lang="zh-TW" altLang="en-US" sz="2000" b="1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完全不會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08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-0.15481 -0.00023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4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BD2C0-AD17-F95C-525D-672FD7C1B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4DC750-EB86-33B0-F6E6-3EA583C7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標題 2">
            <a:extLst>
              <a:ext uri="{FF2B5EF4-FFF2-40B4-BE49-F238E27FC236}">
                <a16:creationId xmlns:a16="http://schemas.microsoft.com/office/drawing/2014/main" id="{A55B2D90-22FE-BB5D-F136-44FDB7059568}"/>
              </a:ext>
            </a:extLst>
          </p:cNvPr>
          <p:cNvSpPr txBox="1">
            <a:spLocks/>
          </p:cNvSpPr>
          <p:nvPr/>
        </p:nvSpPr>
        <p:spPr bwMode="auto">
          <a:xfrm>
            <a:off x="952" y="0"/>
            <a:ext cx="12191047" cy="2125114"/>
          </a:xfrm>
          <a:prstGeom prst="rect">
            <a:avLst/>
          </a:prstGeom>
          <a:solidFill>
            <a:srgbClr val="26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TW" altLang="en-US" sz="48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做，就對了！</a:t>
            </a:r>
            <a:br>
              <a:rPr lang="en-US" altLang="zh-TW" sz="48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(Just Do It)</a:t>
            </a:r>
            <a:endParaRPr lang="zh-TW" altLang="en-US" b="0" kern="0" dirty="0">
              <a:solidFill>
                <a:srgbClr val="FFFF00"/>
              </a:solidFill>
            </a:endParaRP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A3B2A509-A39A-5ED0-8F17-1F9DA11C84D6}"/>
              </a:ext>
            </a:extLst>
          </p:cNvPr>
          <p:cNvSpPr/>
          <p:nvPr/>
        </p:nvSpPr>
        <p:spPr bwMode="auto">
          <a:xfrm>
            <a:off x="1329365" y="4732886"/>
            <a:ext cx="1008112" cy="9626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明天</a:t>
            </a: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F2B23E0E-8694-EC01-F49F-E1C07242F017}"/>
              </a:ext>
            </a:extLst>
          </p:cNvPr>
          <p:cNvSpPr/>
          <p:nvPr/>
        </p:nvSpPr>
        <p:spPr bwMode="auto">
          <a:xfrm>
            <a:off x="2121453" y="4028075"/>
            <a:ext cx="1476162" cy="140962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下星期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932837E5-AA02-3C39-3E35-90194EAE483F}"/>
              </a:ext>
            </a:extLst>
          </p:cNvPr>
          <p:cNvSpPr/>
          <p:nvPr/>
        </p:nvSpPr>
        <p:spPr bwMode="auto">
          <a:xfrm>
            <a:off x="3300777" y="4433401"/>
            <a:ext cx="1773003" cy="169308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下個月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62EBF535-AADD-DAF5-F76C-790F54A9FB06}"/>
              </a:ext>
            </a:extLst>
          </p:cNvPr>
          <p:cNvSpPr/>
          <p:nvPr/>
        </p:nvSpPr>
        <p:spPr bwMode="auto">
          <a:xfrm>
            <a:off x="4857757" y="3815133"/>
            <a:ext cx="2016224" cy="192533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44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明年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792A75E5-11FF-5C85-5C49-5BC2EFBE5AFE}"/>
              </a:ext>
            </a:extLst>
          </p:cNvPr>
          <p:cNvSpPr txBox="1">
            <a:spLocks/>
          </p:cNvSpPr>
          <p:nvPr/>
        </p:nvSpPr>
        <p:spPr bwMode="auto">
          <a:xfrm>
            <a:off x="6464094" y="4211393"/>
            <a:ext cx="2016225" cy="962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TW" sz="44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28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23B3C65F-3854-55DC-5CCD-6E5BF1C7A15F}"/>
              </a:ext>
            </a:extLst>
          </p:cNvPr>
          <p:cNvSpPr/>
          <p:nvPr/>
        </p:nvSpPr>
        <p:spPr bwMode="auto">
          <a:xfrm>
            <a:off x="7968208" y="3409654"/>
            <a:ext cx="2988332" cy="285362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6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年後</a:t>
            </a:r>
            <a:endParaRPr kumimoji="1" lang="en-US" altLang="zh-TW" sz="2800" b="1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還是一樣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630A14B-C741-F2D1-DA67-3625B5B790FF}"/>
              </a:ext>
            </a:extLst>
          </p:cNvPr>
          <p:cNvSpPr txBox="1"/>
          <p:nvPr/>
        </p:nvSpPr>
        <p:spPr>
          <a:xfrm>
            <a:off x="4763852" y="2725916"/>
            <a:ext cx="3102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如果沒有改變 </a:t>
            </a:r>
            <a:r>
              <a:rPr lang="en-US" altLang="zh-TW" sz="32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32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609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03A41-F6B0-3641-2CB5-C25D08277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1785134-AD17-A231-FE58-B8423C61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A449175-18AC-346F-592C-59BFE4D13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0868"/>
            <a:ext cx="12191999" cy="1980220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endParaRPr lang="zh-TW" alt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487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1C4E7-A296-13AE-74C9-5AF0E3770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1C4E515-2A49-0709-8DBB-42D424A2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124744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是內部 </a:t>
            </a:r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嗎？是！</a:t>
            </a:r>
            <a:endParaRPr lang="zh-TW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F03BAE99-D1A8-1026-2F91-DB1B6444D53A}"/>
              </a:ext>
            </a:extLst>
          </p:cNvPr>
          <p:cNvSpPr/>
          <p:nvPr/>
        </p:nvSpPr>
        <p:spPr bwMode="auto">
          <a:xfrm>
            <a:off x="1072972" y="1448780"/>
            <a:ext cx="3240360" cy="32403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 descr="一張含有 圖畫, 寫生, 美工圖案, 線條藝術 的圖片&#10;&#10;AI 產生的內容可能不正確。">
            <a:extLst>
              <a:ext uri="{FF2B5EF4-FFF2-40B4-BE49-F238E27FC236}">
                <a16:creationId xmlns:a16="http://schemas.microsoft.com/office/drawing/2014/main" id="{01A626D1-AEF4-CB1C-0B2A-A3C7B6280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FFF"/>
              </a:clrFrom>
              <a:clrTo>
                <a:srgbClr val="F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89" y="1817976"/>
            <a:ext cx="2556284" cy="2556284"/>
          </a:xfrm>
          <a:prstGeom prst="rect">
            <a:avLst/>
          </a:prstGeom>
        </p:spPr>
      </p:pic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1B9E4426-F6FE-CE4F-5DE5-3F07D97A70CF}"/>
              </a:ext>
            </a:extLst>
          </p:cNvPr>
          <p:cNvCxnSpPr/>
          <p:nvPr/>
        </p:nvCxnSpPr>
        <p:spPr bwMode="auto">
          <a:xfrm>
            <a:off x="3097236" y="3644390"/>
            <a:ext cx="1761450" cy="9890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FDB65483-94F5-E6A7-FC6B-E284C4CA25DD}"/>
              </a:ext>
            </a:extLst>
          </p:cNvPr>
          <p:cNvCxnSpPr/>
          <p:nvPr/>
        </p:nvCxnSpPr>
        <p:spPr bwMode="auto">
          <a:xfrm>
            <a:off x="6189339" y="4489375"/>
            <a:ext cx="2030897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6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218450C-4CB1-6BA7-A883-1BEC50E2509F}"/>
              </a:ext>
            </a:extLst>
          </p:cNvPr>
          <p:cNvSpPr/>
          <p:nvPr/>
        </p:nvSpPr>
        <p:spPr bwMode="auto">
          <a:xfrm>
            <a:off x="3607409" y="4385623"/>
            <a:ext cx="978600" cy="470329"/>
          </a:xfrm>
          <a:prstGeom prst="round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1EE9E77C-4E2A-551B-210D-0C5AD91C1FE1}"/>
              </a:ext>
            </a:extLst>
          </p:cNvPr>
          <p:cNvGrpSpPr/>
          <p:nvPr/>
        </p:nvGrpSpPr>
        <p:grpSpPr>
          <a:xfrm>
            <a:off x="4551988" y="4041068"/>
            <a:ext cx="1857233" cy="1896683"/>
            <a:chOff x="4227009" y="4532943"/>
            <a:chExt cx="1857233" cy="1896683"/>
          </a:xfrm>
        </p:grpSpPr>
        <p:pic>
          <p:nvPicPr>
            <p:cNvPr id="14" name="Picture 2" descr="免費向量圖：資料庫伺服器| FreeImages">
              <a:extLst>
                <a:ext uri="{FF2B5EF4-FFF2-40B4-BE49-F238E27FC236}">
                  <a16:creationId xmlns:a16="http://schemas.microsoft.com/office/drawing/2014/main" id="{B9DCFF26-5469-CD43-3794-8ED68BCF54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3568" y="4532943"/>
              <a:ext cx="1044116" cy="1278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8CF9D1D9-F519-D52D-ADF9-D83BC3610C33}"/>
                </a:ext>
              </a:extLst>
            </p:cNvPr>
            <p:cNvSpPr/>
            <p:nvPr/>
          </p:nvSpPr>
          <p:spPr bwMode="auto">
            <a:xfrm>
              <a:off x="4227009" y="5811253"/>
              <a:ext cx="1857233" cy="618373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內部 </a:t>
              </a:r>
              <a:r>
                <a:rPr kumimoji="1" lang="en-US" altLang="zh-TW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</a:t>
              </a: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知識庫</a:t>
              </a:r>
            </a:p>
          </p:txBody>
        </p:sp>
      </p:grp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1138329-67E4-66C4-8756-5FAA0DFFF0A5}"/>
              </a:ext>
            </a:extLst>
          </p:cNvPr>
          <p:cNvSpPr/>
          <p:nvPr/>
        </p:nvSpPr>
        <p:spPr bwMode="auto">
          <a:xfrm>
            <a:off x="6652126" y="3986625"/>
            <a:ext cx="1170640" cy="470329"/>
          </a:xfrm>
          <a:prstGeom prst="round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0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API</a:t>
            </a:r>
            <a:endParaRPr kumimoji="1" lang="zh-TW" altLang="en-US" sz="2000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語音泡泡: 橢圓形 17">
            <a:extLst>
              <a:ext uri="{FF2B5EF4-FFF2-40B4-BE49-F238E27FC236}">
                <a16:creationId xmlns:a16="http://schemas.microsoft.com/office/drawing/2014/main" id="{C8F70926-2213-7B40-5DDB-FAADF40B7C62}"/>
              </a:ext>
            </a:extLst>
          </p:cNvPr>
          <p:cNvSpPr/>
          <p:nvPr/>
        </p:nvSpPr>
        <p:spPr bwMode="auto">
          <a:xfrm rot="19663468">
            <a:off x="473256" y="1553911"/>
            <a:ext cx="1224321" cy="1190312"/>
          </a:xfrm>
          <a:prstGeom prst="wedgeEllipseCallout">
            <a:avLst>
              <a:gd name="adj1" fmla="val 12271"/>
              <a:gd name="adj2" fmla="val 62592"/>
            </a:avLst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人才</a:t>
            </a:r>
            <a:endParaRPr kumimoji="1" lang="en-US" altLang="zh-TW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875A592F-0858-B9B4-B811-25DC37A5E49E}"/>
              </a:ext>
            </a:extLst>
          </p:cNvPr>
          <p:cNvSpPr/>
          <p:nvPr/>
        </p:nvSpPr>
        <p:spPr bwMode="auto">
          <a:xfrm>
            <a:off x="8344824" y="3750975"/>
            <a:ext cx="2628292" cy="1476797"/>
          </a:xfrm>
          <a:prstGeom prst="roundRect">
            <a:avLst/>
          </a:prstGeom>
          <a:solidFill>
            <a:srgbClr val="FFFFCC"/>
          </a:solidFill>
          <a:ln w="19050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ChatGPT</a:t>
            </a: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Gemini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kumimoji="1" lang="zh-TW" altLang="en-US" sz="1800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6ACC8EC2-AD8D-DD6B-9F32-EFCC90A0D9A0}"/>
              </a:ext>
            </a:extLst>
          </p:cNvPr>
          <p:cNvSpPr/>
          <p:nvPr/>
        </p:nvSpPr>
        <p:spPr bwMode="auto">
          <a:xfrm>
            <a:off x="9240883" y="3317759"/>
            <a:ext cx="1582528" cy="618373"/>
          </a:xfrm>
          <a:prstGeom prst="roundRect">
            <a:avLst/>
          </a:prstGeom>
          <a:solidFill>
            <a:srgbClr val="FF6000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外部</a:t>
            </a:r>
            <a:r>
              <a:rPr kumimoji="1" lang="en-US" altLang="zh-TW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74A6B0D-B19E-3619-BE84-AFCC78C19A2C}"/>
              </a:ext>
            </a:extLst>
          </p:cNvPr>
          <p:cNvSpPr/>
          <p:nvPr/>
        </p:nvSpPr>
        <p:spPr bwMode="auto">
          <a:xfrm>
            <a:off x="6002663" y="4456954"/>
            <a:ext cx="2389800" cy="894847"/>
          </a:xfrm>
          <a:prstGeom prst="round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不會被紀錄</a:t>
            </a:r>
            <a:endParaRPr kumimoji="1" lang="en-US" altLang="zh-TW" sz="16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不會被當訓練資料</a:t>
            </a:r>
            <a:endParaRPr kumimoji="1" lang="en-US" altLang="zh-TW" sz="16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7115F49-875A-9B90-BBEC-A3A8DDAFFFB7}"/>
              </a:ext>
            </a:extLst>
          </p:cNvPr>
          <p:cNvGrpSpPr/>
          <p:nvPr/>
        </p:nvGrpSpPr>
        <p:grpSpPr>
          <a:xfrm>
            <a:off x="9156340" y="2040686"/>
            <a:ext cx="2448272" cy="1146721"/>
            <a:chOff x="9048328" y="2037416"/>
            <a:chExt cx="2448272" cy="1146721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2ADB21F-8D7A-35CA-7E10-104ED797B6F9}"/>
                </a:ext>
              </a:extLst>
            </p:cNvPr>
            <p:cNvSpPr txBox="1"/>
            <p:nvPr/>
          </p:nvSpPr>
          <p:spPr>
            <a:xfrm>
              <a:off x="9048328" y="2408668"/>
              <a:ext cx="2448272" cy="7754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 </a:t>
              </a:r>
              <a:r>
                <a:rPr lang="zh-TW" alt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主機成本太高</a:t>
              </a:r>
              <a:endParaRPr lang="en-US" altLang="zh-TW" b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 </a:t>
              </a:r>
              <a:r>
                <a:rPr lang="zh-TW" altLang="en-US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開源模型不夠好</a:t>
              </a:r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5A28E42A-6075-1182-A23E-5F56B5BD6B5F}"/>
                </a:ext>
              </a:extLst>
            </p:cNvPr>
            <p:cNvSpPr/>
            <p:nvPr/>
          </p:nvSpPr>
          <p:spPr bwMode="auto">
            <a:xfrm>
              <a:off x="9120336" y="2037416"/>
              <a:ext cx="759494" cy="363660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考量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7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 animBg="1"/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771B0-A719-5A3D-3A40-0D535971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276CE922-2B66-C4EC-D1F7-C8A8EC107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232755"/>
          </a:xfrm>
          <a:solidFill>
            <a:srgbClr val="00B050"/>
          </a:solidFill>
        </p:spPr>
        <p:txBody>
          <a:bodyPr anchor="ctr"/>
          <a:lstStyle/>
          <a:p>
            <a:pPr algn="ctr"/>
            <a: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幻覺，無解！</a:t>
            </a:r>
            <a:b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(Transformer + Self-attention)</a:t>
            </a:r>
            <a:endParaRPr lang="zh-TW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F1BB77-5414-5E35-374F-1C247B2E4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524078"/>
            <a:ext cx="6871627" cy="382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6B0D511-7D82-0BF6-849C-E908C1B52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616" y="3437933"/>
            <a:ext cx="6528048" cy="33354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語音泡泡: 橢圓形 4">
            <a:extLst>
              <a:ext uri="{FF2B5EF4-FFF2-40B4-BE49-F238E27FC236}">
                <a16:creationId xmlns:a16="http://schemas.microsoft.com/office/drawing/2014/main" id="{9714E1E4-A7FF-586D-E11E-EAA18462AF84}"/>
              </a:ext>
            </a:extLst>
          </p:cNvPr>
          <p:cNvSpPr/>
          <p:nvPr/>
        </p:nvSpPr>
        <p:spPr bwMode="auto">
          <a:xfrm flipH="1">
            <a:off x="8724292" y="5625244"/>
            <a:ext cx="1116124" cy="819746"/>
          </a:xfrm>
          <a:prstGeom prst="wedgeEllipseCallout">
            <a:avLst>
              <a:gd name="adj1" fmla="val -15657"/>
              <a:gd name="adj2" fmla="val -60184"/>
            </a:avLst>
          </a:prstGeom>
          <a:solidFill>
            <a:srgbClr val="7030A0">
              <a:alpha val="80000"/>
            </a:srgbClr>
          </a:solidFill>
          <a:ln w="571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擲骰子</a:t>
            </a:r>
          </a:p>
        </p:txBody>
      </p:sp>
      <p:sp>
        <p:nvSpPr>
          <p:cNvPr id="6" name="語音泡泡: 橢圓形 5">
            <a:extLst>
              <a:ext uri="{FF2B5EF4-FFF2-40B4-BE49-F238E27FC236}">
                <a16:creationId xmlns:a16="http://schemas.microsoft.com/office/drawing/2014/main" id="{4922860B-5BCF-7834-055B-77B786A89EF5}"/>
              </a:ext>
            </a:extLst>
          </p:cNvPr>
          <p:cNvSpPr/>
          <p:nvPr/>
        </p:nvSpPr>
        <p:spPr bwMode="auto">
          <a:xfrm flipH="1">
            <a:off x="5195900" y="1673353"/>
            <a:ext cx="1080120" cy="798719"/>
          </a:xfrm>
          <a:prstGeom prst="wedgeEllipseCallout">
            <a:avLst>
              <a:gd name="adj1" fmla="val 37624"/>
              <a:gd name="adj2" fmla="val 52384"/>
            </a:avLst>
          </a:prstGeom>
          <a:solidFill>
            <a:srgbClr val="7030A0">
              <a:alpha val="80000"/>
            </a:srgbClr>
          </a:solidFill>
          <a:ln w="571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擲骰子</a:t>
            </a:r>
          </a:p>
        </p:txBody>
      </p:sp>
      <p:sp>
        <p:nvSpPr>
          <p:cNvPr id="8" name="文字方塊 7">
            <a:hlinkClick r:id="rId5"/>
            <a:extLst>
              <a:ext uri="{FF2B5EF4-FFF2-40B4-BE49-F238E27FC236}">
                <a16:creationId xmlns:a16="http://schemas.microsoft.com/office/drawing/2014/main" id="{0913544C-CA4B-14B1-EE20-F7AE53F7254B}"/>
              </a:ext>
            </a:extLst>
          </p:cNvPr>
          <p:cNvSpPr txBox="1"/>
          <p:nvPr/>
        </p:nvSpPr>
        <p:spPr>
          <a:xfrm>
            <a:off x="7410640" y="2888940"/>
            <a:ext cx="4644516" cy="515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  <a:buNone/>
            </a:pPr>
            <a:r>
              <a:rPr lang="zh-TW" alt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台大電機李宏義教授的課程內容</a:t>
            </a:r>
            <a:endParaRPr lang="en-US" altLang="zh-TW" sz="1400" b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30000"/>
              </a:lnSpc>
              <a:buNone/>
            </a:pPr>
            <a:r>
              <a:rPr lang="en-US" altLang="zh-TW" sz="800" b="0" u="none" strike="noStrike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https://youtu.be/TigfpYPJk1s?si=ChGpiBWNIOu-oSzD&amp;t=500</a:t>
            </a:r>
            <a:endParaRPr lang="en-US" altLang="zh-TW" sz="800" b="0" dirty="0"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033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20D8E-FC5E-F26C-3D2B-D437ACED1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Embedding 把文字放進語意空間，相近語意聚成叢集，使用者查詢落在叢集附近，K 個最近點就是相關片段，小狗與水豚等其他動物相關概念落在 K 範圍之外">
            <a:extLst>
              <a:ext uri="{FF2B5EF4-FFF2-40B4-BE49-F238E27FC236}">
                <a16:creationId xmlns:a16="http://schemas.microsoft.com/office/drawing/2014/main" id="{9C109131-9010-4A1F-9119-77E69D79B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646" y="0"/>
            <a:ext cx="9525000" cy="68580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C856784-FA2F-9854-19D9-ACE801846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" y="8620"/>
            <a:ext cx="3070711" cy="1232755"/>
          </a:xfrm>
          <a:solidFill>
            <a:srgbClr val="00B050"/>
          </a:solidFill>
        </p:spPr>
        <p:txBody>
          <a:bodyPr anchor="ctr"/>
          <a:lstStyle/>
          <a:p>
            <a:pPr algn="ctr"/>
            <a:r>
              <a:rPr lang="zh-TW" altLang="en-US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檢索脆弱性</a:t>
            </a:r>
            <a:br>
              <a:rPr lang="en-US" altLang="zh-TW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(Retrieval Vulnerability)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0BB5750-D06E-687C-F847-B1BEED870C5B}"/>
              </a:ext>
            </a:extLst>
          </p:cNvPr>
          <p:cNvSpPr txBox="1"/>
          <p:nvPr/>
        </p:nvSpPr>
        <p:spPr>
          <a:xfrm>
            <a:off x="3179676" y="6561965"/>
            <a:ext cx="34573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https://klab.tw/2026/05/rag-introduction/</a:t>
            </a:r>
          </a:p>
        </p:txBody>
      </p:sp>
    </p:spTree>
    <p:extLst>
      <p:ext uri="{BB962C8B-B14F-4D97-AF65-F5344CB8AC3E}">
        <p14:creationId xmlns:p14="http://schemas.microsoft.com/office/powerpoint/2010/main" val="70758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24C8F-7A17-9FBB-FEB9-7AAC94DEE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橢圓 13">
            <a:extLst>
              <a:ext uri="{FF2B5EF4-FFF2-40B4-BE49-F238E27FC236}">
                <a16:creationId xmlns:a16="http://schemas.microsoft.com/office/drawing/2014/main" id="{865EA157-A3D5-F9D4-C325-3D020DFF864C}"/>
              </a:ext>
            </a:extLst>
          </p:cNvPr>
          <p:cNvSpPr/>
          <p:nvPr/>
        </p:nvSpPr>
        <p:spPr bwMode="auto">
          <a:xfrm>
            <a:off x="6405792" y="1345465"/>
            <a:ext cx="4622756" cy="4788532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CD998A3-DA6D-E639-B372-8EF7E6208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124744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 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即使是 </a:t>
            </a:r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 </a:t>
            </a:r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分的資訊 </a:t>
            </a:r>
            <a:r>
              <a:rPr lang="en-US" altLang="zh-TW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098" name="Picture 2" descr="Google 搜尋再升級！AI 工作搜尋引擎讓求職者輕鬆查找職缺- INSIDE">
            <a:extLst>
              <a:ext uri="{FF2B5EF4-FFF2-40B4-BE49-F238E27FC236}">
                <a16:creationId xmlns:a16="http://schemas.microsoft.com/office/drawing/2014/main" id="{3592AF83-CA21-8A89-8FAB-EE18D3B80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403" y="2072442"/>
            <a:ext cx="2898028" cy="171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F45C332D-7B9B-F8AE-6208-A9BC599E5E86}"/>
              </a:ext>
            </a:extLst>
          </p:cNvPr>
          <p:cNvSpPr txBox="1"/>
          <p:nvPr/>
        </p:nvSpPr>
        <p:spPr>
          <a:xfrm>
            <a:off x="1235460" y="2168860"/>
            <a:ext cx="4300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查的、</a:t>
            </a: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ChatGPT 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說的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標題 2">
            <a:extLst>
              <a:ext uri="{FF2B5EF4-FFF2-40B4-BE49-F238E27FC236}">
                <a16:creationId xmlns:a16="http://schemas.microsoft.com/office/drawing/2014/main" id="{F2B08B5E-B5E7-3A3A-1BA9-7044E4D47ACB}"/>
              </a:ext>
            </a:extLst>
          </p:cNvPr>
          <p:cNvSpPr txBox="1">
            <a:spLocks/>
          </p:cNvSpPr>
          <p:nvPr/>
        </p:nvSpPr>
        <p:spPr bwMode="auto">
          <a:xfrm>
            <a:off x="1291099" y="2738099"/>
            <a:ext cx="2192158" cy="1510317"/>
          </a:xfrm>
          <a:prstGeom prst="roundRect">
            <a:avLst>
              <a:gd name="adj" fmla="val 19917"/>
            </a:avLst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zh-TW" altLang="en-US" sz="20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不一定是</a:t>
            </a:r>
            <a:endParaRPr lang="en-US" altLang="zh-TW" sz="2000" kern="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zh-TW" altLang="en-US" sz="20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內部的做法</a:t>
            </a:r>
            <a:endParaRPr lang="en-US" altLang="zh-TW" sz="1600" kern="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語音泡泡: 橢圓形 22">
            <a:extLst>
              <a:ext uri="{FF2B5EF4-FFF2-40B4-BE49-F238E27FC236}">
                <a16:creationId xmlns:a16="http://schemas.microsoft.com/office/drawing/2014/main" id="{F3CF61EA-7F12-EA77-DDAD-1D22A2FBA926}"/>
              </a:ext>
            </a:extLst>
          </p:cNvPr>
          <p:cNvSpPr/>
          <p:nvPr/>
        </p:nvSpPr>
        <p:spPr bwMode="auto">
          <a:xfrm rot="20767858">
            <a:off x="6073135" y="1375950"/>
            <a:ext cx="1961986" cy="1368317"/>
          </a:xfrm>
          <a:prstGeom prst="wedgeEllipseCallout">
            <a:avLst>
              <a:gd name="adj1" fmla="val 29937"/>
              <a:gd name="adj2" fmla="val 55200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</a:t>
            </a:r>
            <a:endParaRPr kumimoji="1" lang="zh-TW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102" name="Picture 6" descr="不是拿來工作！OpenAI揭露7成用戶這樣用ChatGPT－數位時代｜商周">
            <a:extLst>
              <a:ext uri="{FF2B5EF4-FFF2-40B4-BE49-F238E27FC236}">
                <a16:creationId xmlns:a16="http://schemas.microsoft.com/office/drawing/2014/main" id="{E4059355-F005-1B2F-D6DC-3F650A7AC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837" y="4248415"/>
            <a:ext cx="2232778" cy="12604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D60D528-4DF4-900A-4ECC-71566C77648D}"/>
              </a:ext>
            </a:extLst>
          </p:cNvPr>
          <p:cNvSpPr txBox="1">
            <a:spLocks/>
          </p:cNvSpPr>
          <p:nvPr/>
        </p:nvSpPr>
        <p:spPr bwMode="auto">
          <a:xfrm>
            <a:off x="443372" y="5445224"/>
            <a:ext cx="846094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大概就只是一個陪你天南地北聊天 </a:t>
            </a:r>
            <a:r>
              <a:rPr lang="en-US" altLang="zh-TW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(Chat) 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的「博士」而已。</a:t>
            </a:r>
            <a:endParaRPr lang="en-US" altLang="zh-TW" sz="2000" b="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而且還會「</a:t>
            </a:r>
            <a:r>
              <a:rPr lang="zh-TW" altLang="en-US" sz="2000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一本正經、胡說八道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 </a:t>
            </a:r>
          </a:p>
        </p:txBody>
      </p:sp>
      <p:sp>
        <p:nvSpPr>
          <p:cNvPr id="20" name="標題 2">
            <a:extLst>
              <a:ext uri="{FF2B5EF4-FFF2-40B4-BE49-F238E27FC236}">
                <a16:creationId xmlns:a16="http://schemas.microsoft.com/office/drawing/2014/main" id="{14809A10-C6CF-4283-8BC1-2DFC68E3BE06}"/>
              </a:ext>
            </a:extLst>
          </p:cNvPr>
          <p:cNvSpPr txBox="1">
            <a:spLocks/>
          </p:cNvSpPr>
          <p:nvPr/>
        </p:nvSpPr>
        <p:spPr bwMode="auto">
          <a:xfrm>
            <a:off x="3251684" y="3773352"/>
            <a:ext cx="2192158" cy="1510317"/>
          </a:xfrm>
          <a:prstGeom prst="roundRect">
            <a:avLst>
              <a:gd name="adj" fmla="val 19917"/>
            </a:avLst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zh-TW" altLang="en-US" sz="20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新人，無法判斷</a:t>
            </a:r>
            <a:endParaRPr lang="en-US" altLang="zh-TW" sz="2000" kern="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TW" sz="16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正確與否</a:t>
            </a:r>
            <a:r>
              <a:rPr lang="en-US" altLang="zh-TW" sz="160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87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utoRev="1" fill="remove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7" dur="25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 animBg="1"/>
      <p:bldP spid="23" grpId="0" animBg="1"/>
      <p:bldP spid="2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f09fd661ce18e7467afde7abc22967e2.png">
            <a:extLst>
              <a:ext uri="{FF2B5EF4-FFF2-40B4-BE49-F238E27FC236}">
                <a16:creationId xmlns:a16="http://schemas.microsoft.com/office/drawing/2014/main" id="{62452E2F-17EE-3BFA-5FA4-F694474B5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79" y="-2739"/>
            <a:ext cx="10414841" cy="685800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9FD318E1-1CF8-A7F4-2020-5956BD6A886E}"/>
              </a:ext>
            </a:extLst>
          </p:cNvPr>
          <p:cNvSpPr txBox="1"/>
          <p:nvPr/>
        </p:nvSpPr>
        <p:spPr>
          <a:xfrm>
            <a:off x="1271464" y="5265204"/>
            <a:ext cx="4644516" cy="1116124"/>
          </a:xfrm>
          <a:prstGeom prst="round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看起來很厲害！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EB3A1123-153E-264A-2393-46E1A5C1AE91}"/>
              </a:ext>
            </a:extLst>
          </p:cNvPr>
          <p:cNvCxnSpPr/>
          <p:nvPr/>
        </p:nvCxnSpPr>
        <p:spPr bwMode="auto">
          <a:xfrm flipH="1" flipV="1">
            <a:off x="3179676" y="1376772"/>
            <a:ext cx="3420380" cy="204948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4694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remove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E476-9886-45F3-4DDB-AC7866BEE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847B0A8-F443-7BFC-2ACA-66B8570F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604" y="-2739"/>
            <a:ext cx="7772715" cy="6858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C8C30C3-F1C5-1625-47AF-36F716AEF0E5}"/>
              </a:ext>
            </a:extLst>
          </p:cNvPr>
          <p:cNvSpPr txBox="1"/>
          <p:nvPr/>
        </p:nvSpPr>
        <p:spPr>
          <a:xfrm>
            <a:off x="5775076" y="620688"/>
            <a:ext cx="5325480" cy="1116124"/>
          </a:xfrm>
          <a:prstGeom prst="roundRect">
            <a:avLst/>
          </a:prstGeom>
          <a:solidFill>
            <a:srgbClr val="0070C0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多份文件，有風險！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CD8AE94-DC0A-8E23-887C-438CAF8CFD68}"/>
              </a:ext>
            </a:extLst>
          </p:cNvPr>
          <p:cNvSpPr/>
          <p:nvPr/>
        </p:nvSpPr>
        <p:spPr bwMode="auto">
          <a:xfrm>
            <a:off x="2423592" y="5805264"/>
            <a:ext cx="3132348" cy="104999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80852E9-B756-1EB1-2AE6-0C45FAFE3E57}"/>
              </a:ext>
            </a:extLst>
          </p:cNvPr>
          <p:cNvSpPr txBox="1"/>
          <p:nvPr/>
        </p:nvSpPr>
        <p:spPr>
          <a:xfrm>
            <a:off x="5733678" y="1944740"/>
            <a:ext cx="53668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750"/>
              </a:spcBef>
              <a:spcAft>
                <a:spcPts val="1125"/>
              </a:spcAft>
            </a:pPr>
            <a:r>
              <a:rPr lang="zh-TW" altLang="zh-TW" sz="2000" b="0" i="0" u="none" strike="noStrike" dirty="0">
                <a:solidFill>
                  <a:srgbClr val="B2B2B2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Google麻煩大了？</a:t>
            </a:r>
            <a:br>
              <a:rPr lang="en-US" altLang="zh-TW" sz="2000" b="0" dirty="0">
                <a:solidFill>
                  <a:srgbClr val="B2B2B2"/>
                </a:solidFill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zh-TW" altLang="zh-TW" sz="2000" b="0" i="0" u="none" strike="noStrike" dirty="0">
                <a:solidFill>
                  <a:srgbClr val="B2B2B2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德法院判AI摘要內容不實要扛責 恐衝擊AI</a:t>
            </a:r>
            <a:r>
              <a:rPr lang="zh-TW" altLang="zh-TW" sz="2000" b="0" i="0" u="none" strike="noStrike" dirty="0">
                <a:solidFill>
                  <a:srgbClr val="00B0F0"/>
                </a:solidFill>
                <a:effectLst/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產業</a:t>
            </a:r>
            <a:endParaRPr lang="zh-TW" altLang="zh-TW" sz="2000" b="0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ED976AF-9C7E-602B-22A3-E7E3C2977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5076" y="2887915"/>
            <a:ext cx="6192688" cy="34243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127000" dist="38100" dir="2700000" sx="101000" sy="101000" algn="tl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344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B469B-A8A4-B259-18F0-49090CD2C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1C5358F-BD1E-A307-04BF-6D4C28181531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F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ED0EC40-F597-D8F6-843C-C8D5C9BBB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61"/>
          <a:stretch>
            <a:fillRect/>
          </a:stretch>
        </p:blipFill>
        <p:spPr>
          <a:xfrm>
            <a:off x="605156" y="1322386"/>
            <a:ext cx="9202272" cy="54189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190500" dist="38100" dir="2700000" sx="101000" sy="101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E650E11F-C497-C5FE-5922-779D3F26A1B0}"/>
              </a:ext>
            </a:extLst>
          </p:cNvPr>
          <p:cNvSpPr/>
          <p:nvPr/>
        </p:nvSpPr>
        <p:spPr bwMode="auto">
          <a:xfrm>
            <a:off x="674148" y="1322386"/>
            <a:ext cx="9202272" cy="5418982"/>
          </a:xfrm>
          <a:prstGeom prst="rect">
            <a:avLst/>
          </a:prstGeom>
          <a:solidFill>
            <a:schemeClr val="bg1">
              <a:alpha val="7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28FB05C-4FEA-D2E8-DD70-6BD502E84C19}"/>
              </a:ext>
            </a:extLst>
          </p:cNvPr>
          <p:cNvSpPr txBox="1"/>
          <p:nvPr/>
        </p:nvSpPr>
        <p:spPr>
          <a:xfrm>
            <a:off x="0" y="0"/>
            <a:ext cx="3899756" cy="748068"/>
          </a:xfrm>
          <a:prstGeom prst="roundRect">
            <a:avLst>
              <a:gd name="adj" fmla="val 0"/>
            </a:avLst>
          </a:prstGeom>
          <a:solidFill>
            <a:srgbClr val="0070C0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TW" altLang="en-US" sz="2800" dirty="0">
                <a:solidFill>
                  <a:srgbClr val="FFFF00"/>
                </a:solidFill>
              </a:rPr>
              <a:t>理解使用者的意圖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CA212BD-645F-A4BA-DA5D-D19AECBA88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38041" y="-1"/>
            <a:ext cx="2365673" cy="6858001"/>
          </a:xfrm>
          <a:prstGeom prst="rect">
            <a:avLst/>
          </a:prstGeom>
        </p:spPr>
      </p:pic>
      <p:sp>
        <p:nvSpPr>
          <p:cNvPr id="24" name="文字方塊 23">
            <a:hlinkClick r:id="rId4"/>
            <a:extLst>
              <a:ext uri="{FF2B5EF4-FFF2-40B4-BE49-F238E27FC236}">
                <a16:creationId xmlns:a16="http://schemas.microsoft.com/office/drawing/2014/main" id="{1393958B-909A-16CB-7DC9-923E225D3B46}"/>
              </a:ext>
            </a:extLst>
          </p:cNvPr>
          <p:cNvSpPr txBox="1"/>
          <p:nvPr/>
        </p:nvSpPr>
        <p:spPr>
          <a:xfrm>
            <a:off x="9289810" y="6535156"/>
            <a:ext cx="31893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https://learning.xms.tw/media/6085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B594026-8DED-C521-3ABF-57AB07BC76DC}"/>
              </a:ext>
            </a:extLst>
          </p:cNvPr>
          <p:cNvSpPr txBox="1"/>
          <p:nvPr/>
        </p:nvSpPr>
        <p:spPr>
          <a:xfrm>
            <a:off x="227347" y="853161"/>
            <a:ext cx="9054250" cy="64785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anchor="ctr">
            <a:noAutofit/>
          </a:bodyPr>
          <a:lstStyle/>
          <a:p>
            <a:r>
              <a:rPr lang="en-US" altLang="zh-TW" sz="2400" b="0" i="0" dirty="0">
                <a:solidFill>
                  <a:schemeClr val="bg1"/>
                </a:solidFill>
                <a:effectLst/>
                <a:latin typeface="Helvetica Neue"/>
              </a:rPr>
              <a:t>Q. </a:t>
            </a:r>
            <a:r>
              <a:rPr lang="zh-TW" altLang="zh-TW" sz="2400" b="0" i="0" dirty="0">
                <a:solidFill>
                  <a:schemeClr val="bg1"/>
                </a:solidFill>
                <a:effectLst/>
                <a:latin typeface="Helvetica Neue"/>
              </a:rPr>
              <a:t>如果今天只剩一兩床，是不是大家都可以先回家？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54A5AFEF-DC1A-F2B2-CCA6-045DF6A479FD}"/>
              </a:ext>
            </a:extLst>
          </p:cNvPr>
          <p:cNvSpPr txBox="1"/>
          <p:nvPr/>
        </p:nvSpPr>
        <p:spPr>
          <a:xfrm>
            <a:off x="2063552" y="2362568"/>
            <a:ext cx="7128792" cy="831819"/>
          </a:xfrm>
          <a:prstGeom prst="round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wrap="square" anchor="ctr">
            <a:noAutofit/>
          </a:bodyPr>
          <a:lstStyle/>
          <a:p>
            <a:r>
              <a:rPr lang="zh-TW" altLang="en-US" sz="2400" b="0" i="0" dirty="0">
                <a:solidFill>
                  <a:schemeClr val="bg1"/>
                </a:solidFill>
                <a:effectLst/>
                <a:latin typeface="Helvetica Neue"/>
              </a:rPr>
              <a:t>我昨天讓別人去休了，這樣我的順位會保留嗎？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D511E48-8980-3127-9E7D-9166F51023D8}"/>
              </a:ext>
            </a:extLst>
          </p:cNvPr>
          <p:cNvSpPr txBox="1"/>
          <p:nvPr/>
        </p:nvSpPr>
        <p:spPr>
          <a:xfrm>
            <a:off x="2063552" y="3429000"/>
            <a:ext cx="7128792" cy="1142114"/>
          </a:xfrm>
          <a:prstGeom prst="round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wrap="square" anchor="ctr">
            <a:noAutofit/>
          </a:bodyPr>
          <a:lstStyle/>
          <a:p>
            <a:r>
              <a:rPr lang="zh-TW" altLang="en-US" sz="2400" b="0" i="0" dirty="0">
                <a:solidFill>
                  <a:schemeClr val="bg1"/>
                </a:solidFill>
                <a:effectLst/>
                <a:latin typeface="Helvetica Neue"/>
              </a:rPr>
              <a:t>我時數最多，昨天禮拜天，今天禮拜一我是第一個被彈放嗎？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02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2" grpId="0" animBg="1"/>
      <p:bldP spid="33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5F6FF-5EDA-BE2C-5627-E926679CE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58F3E10C-D211-762E-1016-8B9A49F2F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7" b="2137"/>
          <a:stretch/>
        </p:blipFill>
        <p:spPr>
          <a:xfrm>
            <a:off x="3856803" y="1232756"/>
            <a:ext cx="4101024" cy="553971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61A39D6-E310-CB7A-0A34-B8C5922FE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7314" y="2130832"/>
            <a:ext cx="5952739" cy="13221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6602B32F-9936-CB48-5CF6-9CCFC4B12301}"/>
              </a:ext>
            </a:extLst>
          </p:cNvPr>
          <p:cNvCxnSpPr/>
          <p:nvPr/>
        </p:nvCxnSpPr>
        <p:spPr bwMode="auto">
          <a:xfrm>
            <a:off x="5966962" y="2960948"/>
            <a:ext cx="293735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標題 2">
            <a:extLst>
              <a:ext uri="{FF2B5EF4-FFF2-40B4-BE49-F238E27FC236}">
                <a16:creationId xmlns:a16="http://schemas.microsoft.com/office/drawing/2014/main" id="{C182BAE4-8966-7CE2-2147-4DC534E55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" y="0"/>
            <a:ext cx="12191047" cy="1124744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sz="40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找得到、不會胡說八道</a:t>
            </a:r>
            <a:endParaRPr lang="zh-TW" altLang="en-US" sz="4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語音泡泡: 橢圓形 5">
            <a:extLst>
              <a:ext uri="{FF2B5EF4-FFF2-40B4-BE49-F238E27FC236}">
                <a16:creationId xmlns:a16="http://schemas.microsoft.com/office/drawing/2014/main" id="{3CF95F52-FDA4-F1E6-EEAF-A1FB6D185077}"/>
              </a:ext>
            </a:extLst>
          </p:cNvPr>
          <p:cNvSpPr/>
          <p:nvPr/>
        </p:nvSpPr>
        <p:spPr bwMode="auto">
          <a:xfrm rot="507409">
            <a:off x="9159527" y="1522281"/>
            <a:ext cx="1224321" cy="909439"/>
          </a:xfrm>
          <a:prstGeom prst="wedgeEllipseCallout">
            <a:avLst>
              <a:gd name="adj1" fmla="val -22208"/>
              <a:gd name="adj2" fmla="val 58541"/>
            </a:avLst>
          </a:prstGeom>
          <a:solidFill>
            <a:srgbClr val="0070C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語意</a:t>
            </a:r>
          </a:p>
        </p:txBody>
      </p:sp>
      <p:sp>
        <p:nvSpPr>
          <p:cNvPr id="7" name="語音泡泡: 橢圓形 6">
            <a:extLst>
              <a:ext uri="{FF2B5EF4-FFF2-40B4-BE49-F238E27FC236}">
                <a16:creationId xmlns:a16="http://schemas.microsoft.com/office/drawing/2014/main" id="{B0ADB209-1F87-E102-1D6F-CA7300C72A19}"/>
              </a:ext>
            </a:extLst>
          </p:cNvPr>
          <p:cNvSpPr/>
          <p:nvPr/>
        </p:nvSpPr>
        <p:spPr bwMode="auto">
          <a:xfrm rot="1152428">
            <a:off x="3017919" y="4607668"/>
            <a:ext cx="1219482" cy="855434"/>
          </a:xfrm>
          <a:prstGeom prst="wedgeEllipseCallout">
            <a:avLst>
              <a:gd name="adj1" fmla="val 19572"/>
              <a:gd name="adj2" fmla="val -58847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排版</a:t>
            </a:r>
          </a:p>
        </p:txBody>
      </p:sp>
      <p:sp>
        <p:nvSpPr>
          <p:cNvPr id="8" name="語音泡泡: 橢圓形 7">
            <a:extLst>
              <a:ext uri="{FF2B5EF4-FFF2-40B4-BE49-F238E27FC236}">
                <a16:creationId xmlns:a16="http://schemas.microsoft.com/office/drawing/2014/main" id="{6ED63E44-0E97-3116-9BE8-D454F276C2E7}"/>
              </a:ext>
            </a:extLst>
          </p:cNvPr>
          <p:cNvSpPr/>
          <p:nvPr/>
        </p:nvSpPr>
        <p:spPr bwMode="auto">
          <a:xfrm rot="20848323">
            <a:off x="6658555" y="4953124"/>
            <a:ext cx="1210524" cy="951141"/>
          </a:xfrm>
          <a:prstGeom prst="wedgeEllipseCallout">
            <a:avLst>
              <a:gd name="adj1" fmla="val -45673"/>
              <a:gd name="adj2" fmla="val 38217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圖片</a:t>
            </a:r>
          </a:p>
        </p:txBody>
      </p:sp>
      <p:sp>
        <p:nvSpPr>
          <p:cNvPr id="2" name="語音泡泡: 橢圓形 1">
            <a:extLst>
              <a:ext uri="{FF2B5EF4-FFF2-40B4-BE49-F238E27FC236}">
                <a16:creationId xmlns:a16="http://schemas.microsoft.com/office/drawing/2014/main" id="{43A1F73F-B665-B771-2644-F472F697D9E1}"/>
              </a:ext>
            </a:extLst>
          </p:cNvPr>
          <p:cNvSpPr/>
          <p:nvPr/>
        </p:nvSpPr>
        <p:spPr bwMode="auto">
          <a:xfrm rot="21207304">
            <a:off x="2961664" y="2272975"/>
            <a:ext cx="1224321" cy="1190312"/>
          </a:xfrm>
          <a:prstGeom prst="wedgeEllipseCallout">
            <a:avLst>
              <a:gd name="adj1" fmla="val 54985"/>
              <a:gd name="adj2" fmla="val 21649"/>
            </a:avLst>
          </a:prstGeom>
          <a:solidFill>
            <a:srgbClr val="FF600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先講重點</a:t>
            </a:r>
          </a:p>
        </p:txBody>
      </p:sp>
    </p:spTree>
    <p:extLst>
      <p:ext uri="{BB962C8B-B14F-4D97-AF65-F5344CB8AC3E}">
        <p14:creationId xmlns:p14="http://schemas.microsoft.com/office/powerpoint/2010/main" val="27972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3A2D5-8141-7D1F-EE61-74FAA8BE6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7BC8135-3FD2-DF09-8077-66B92321B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1DCB0B5-5134-E699-90D3-C66174469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0868"/>
            <a:ext cx="12191999" cy="1980220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xms+ AI </a:t>
            </a: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解法</a:t>
            </a:r>
            <a:endParaRPr lang="zh-TW" alt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語音泡泡: 橢圓形 2">
            <a:extLst>
              <a:ext uri="{FF2B5EF4-FFF2-40B4-BE49-F238E27FC236}">
                <a16:creationId xmlns:a16="http://schemas.microsoft.com/office/drawing/2014/main" id="{0C7962A7-3C6A-7611-F31C-6065BA13785C}"/>
              </a:ext>
            </a:extLst>
          </p:cNvPr>
          <p:cNvSpPr/>
          <p:nvPr/>
        </p:nvSpPr>
        <p:spPr bwMode="auto">
          <a:xfrm rot="21207304">
            <a:off x="2300079" y="3668496"/>
            <a:ext cx="2141546" cy="1666223"/>
          </a:xfrm>
          <a:prstGeom prst="wedgeEllipseCallout">
            <a:avLst>
              <a:gd name="adj1" fmla="val 45571"/>
              <a:gd name="adj2" fmla="val -33377"/>
            </a:avLst>
          </a:prstGeom>
          <a:solidFill>
            <a:schemeClr val="tx1">
              <a:lumMod val="85000"/>
              <a:lumOff val="1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</a:t>
            </a:r>
            <a:endParaRPr kumimoji="1" lang="en-US" altLang="zh-TW" sz="24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隱性經驗危機</a:t>
            </a:r>
          </a:p>
        </p:txBody>
      </p:sp>
      <p:sp>
        <p:nvSpPr>
          <p:cNvPr id="5" name="語音泡泡: 橢圓形 4">
            <a:extLst>
              <a:ext uri="{FF2B5EF4-FFF2-40B4-BE49-F238E27FC236}">
                <a16:creationId xmlns:a16="http://schemas.microsoft.com/office/drawing/2014/main" id="{73953200-59B3-94A4-8F59-3DB299A634A4}"/>
              </a:ext>
            </a:extLst>
          </p:cNvPr>
          <p:cNvSpPr/>
          <p:nvPr/>
        </p:nvSpPr>
        <p:spPr bwMode="auto">
          <a:xfrm rot="21207304">
            <a:off x="8056190" y="3545619"/>
            <a:ext cx="2141546" cy="1666223"/>
          </a:xfrm>
          <a:prstGeom prst="wedgeEllipseCallout">
            <a:avLst>
              <a:gd name="adj1" fmla="val -35913"/>
              <a:gd name="adj2" fmla="val -48594"/>
            </a:avLst>
          </a:prstGeom>
          <a:solidFill>
            <a:srgbClr val="7030A0"/>
          </a:solidFill>
          <a:ln w="28575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</a:t>
            </a:r>
            <a:endParaRPr kumimoji="1" lang="en-US" altLang="zh-TW" sz="24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4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幻覺</a:t>
            </a:r>
            <a:endParaRPr kumimoji="1" lang="zh-TW" alt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986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71468</TotalTime>
  <Words>1693</Words>
  <Application>Microsoft Office PowerPoint</Application>
  <PresentationFormat>寬螢幕</PresentationFormat>
  <Paragraphs>366</Paragraphs>
  <Slides>38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5" baseType="lpstr">
      <vt:lpstr>Helvetica Neue</vt:lpstr>
      <vt:lpstr>微軟正黑體</vt:lpstr>
      <vt:lpstr>Arial</vt:lpstr>
      <vt:lpstr>Segoe UI Historic</vt:lpstr>
      <vt:lpstr>Verdana</vt:lpstr>
      <vt:lpstr>Wingdings</vt:lpstr>
      <vt:lpstr>Eclipse</vt:lpstr>
      <vt:lpstr>PowerPoint 簡報</vt:lpstr>
      <vt:lpstr>GenAI 鴻溝 ~ 一本正經胡說八道 (MIT 報告 . 2025年商業 AI 現況 )</vt:lpstr>
      <vt:lpstr>隱性經驗危機 + AI 幻覺</vt:lpstr>
      <vt:lpstr>Internet 即使是 100 分的資訊 …</vt:lpstr>
      <vt:lpstr>PowerPoint 簡報</vt:lpstr>
      <vt:lpstr>PowerPoint 簡報</vt:lpstr>
      <vt:lpstr>PowerPoint 簡報</vt:lpstr>
      <vt:lpstr>找得到、不會胡說八道</vt:lpstr>
      <vt:lpstr>xms+ AI 解法</vt:lpstr>
      <vt:lpstr>3 個月打造 AI 知識庫</vt:lpstr>
      <vt:lpstr>如何記錄經驗？ Q&amp;A  最簡單、有效</vt:lpstr>
      <vt:lpstr>FAQ 要怎麼寫？</vt:lpstr>
      <vt:lpstr>重要且常見的 FAQ . 數量不多</vt:lpstr>
      <vt:lpstr>操作練習</vt:lpstr>
      <vt:lpstr>操作流程</vt:lpstr>
      <vt:lpstr>10 倍速經驗傳承</vt:lpstr>
      <vt:lpstr>突破「70-20-10」訓練現況</vt:lpstr>
      <vt:lpstr>PowerPoint 簡報</vt:lpstr>
      <vt:lpstr>10 倍速 . 教育訓練</vt:lpstr>
      <vt:lpstr>設計測驗 每一個 QA，用 AI 設計題目</vt:lpstr>
      <vt:lpstr>學習型組織、持續成長 ( 每星期，將 QA 用 AI 設計成測驗 )</vt:lpstr>
      <vt:lpstr>推動</vt:lpstr>
      <vt:lpstr>PowerPoint 簡報</vt:lpstr>
      <vt:lpstr>PowerPoint 簡報</vt:lpstr>
      <vt:lpstr>PowerPoint 簡報</vt:lpstr>
      <vt:lpstr>設計你的小習慣</vt:lpstr>
      <vt:lpstr>找對的人，分階段導入</vt:lpstr>
      <vt:lpstr>PowerPoint 簡報</vt:lpstr>
      <vt:lpstr>教育訓練</vt:lpstr>
      <vt:lpstr>PowerPoint 簡報</vt:lpstr>
      <vt:lpstr>萬丈高樓平地起</vt:lpstr>
      <vt:lpstr>顧問輔導</vt:lpstr>
      <vt:lpstr>PowerPoint 簡報</vt:lpstr>
      <vt:lpstr>PowerPoint 簡報</vt:lpstr>
      <vt:lpstr>補充</vt:lpstr>
      <vt:lpstr>是內部 AI 嗎？是！</vt:lpstr>
      <vt:lpstr>AI 幻覺，無解！ (Transformer + Self-attention)</vt:lpstr>
      <vt:lpstr>檢索脆弱性 (Retrieval Vulnerability)</vt:lpstr>
    </vt:vector>
  </TitlesOfParts>
  <Company>Formosasoft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影音網建置規劃</dc:title>
  <dc:creator>tcsu</dc:creator>
  <cp:lastModifiedBy>德宙 蘇</cp:lastModifiedBy>
  <cp:revision>2431</cp:revision>
  <cp:lastPrinted>2016-06-21T03:23:12Z</cp:lastPrinted>
  <dcterms:created xsi:type="dcterms:W3CDTF">2004-10-14T03:00:43Z</dcterms:created>
  <dcterms:modified xsi:type="dcterms:W3CDTF">2026-08-25T02:26:21Z</dcterms:modified>
</cp:coreProperties>
</file>