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5"/>
  </p:notesMasterIdLst>
  <p:handoutMasterIdLst>
    <p:handoutMasterId r:id="rId26"/>
  </p:handoutMasterIdLst>
  <p:sldIdLst>
    <p:sldId id="1505" r:id="rId2"/>
    <p:sldId id="1504" r:id="rId3"/>
    <p:sldId id="282" r:id="rId4"/>
    <p:sldId id="1491" r:id="rId5"/>
    <p:sldId id="1492" r:id="rId6"/>
    <p:sldId id="1874" r:id="rId7"/>
    <p:sldId id="1487" r:id="rId8"/>
    <p:sldId id="1493" r:id="rId9"/>
    <p:sldId id="1494" r:id="rId10"/>
    <p:sldId id="1875" r:id="rId11"/>
    <p:sldId id="1488" r:id="rId12"/>
    <p:sldId id="1495" r:id="rId13"/>
    <p:sldId id="1496" r:id="rId14"/>
    <p:sldId id="1497" r:id="rId15"/>
    <p:sldId id="1877" r:id="rId16"/>
    <p:sldId id="1502" r:id="rId17"/>
    <p:sldId id="1876" r:id="rId18"/>
    <p:sldId id="1503" r:id="rId19"/>
    <p:sldId id="1498" r:id="rId20"/>
    <p:sldId id="1499" r:id="rId21"/>
    <p:sldId id="1872" r:id="rId22"/>
    <p:sldId id="1873" r:id="rId23"/>
    <p:sldId id="1506" r:id="rId24"/>
  </p:sldIdLst>
  <p:sldSz cx="12192000" cy="6858000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BC4"/>
    <a:srgbClr val="CCCCCC"/>
    <a:srgbClr val="8BC8D9"/>
    <a:srgbClr val="FF6000"/>
    <a:srgbClr val="3B9CB7"/>
    <a:srgbClr val="E48312"/>
    <a:srgbClr val="FFFFCC"/>
    <a:srgbClr val="FFF9E5"/>
    <a:srgbClr val="F3F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214" autoAdjust="0"/>
  </p:normalViewPr>
  <p:slideViewPr>
    <p:cSldViewPr snapToGrid="0">
      <p:cViewPr>
        <p:scale>
          <a:sx n="66" d="100"/>
          <a:sy n="66" d="100"/>
        </p:scale>
        <p:origin x="1272" y="3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72" d="100"/>
          <a:sy n="72" d="100"/>
        </p:scale>
        <p:origin x="21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7401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5F8B2-5EF2-4EE2-919D-5FD9BA4356A1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7401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91F9-0B16-4C86-96B9-DF7893D8AC2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02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74011" y="1"/>
            <a:ext cx="2887186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66A79-FEBB-4C22-9A96-36A39237A317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6274" y="4777196"/>
            <a:ext cx="533019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74011" y="9428586"/>
            <a:ext cx="2887186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BAE95-5505-419E-929C-D4C1A04657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21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BAE95-5505-419E-929C-D4C1A046572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4029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21</a:t>
            </a:fld>
            <a:endParaRPr lang="en-US" altLang="zh-TW" b="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481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43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89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3702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11992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79261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3129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72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348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02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27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792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0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EE710C1-91A5-46C2-8FBA-7AD60A85F4CE}" type="datetimeFigureOut">
              <a:rPr lang="zh-TW" altLang="en-US" smtClean="0"/>
              <a:t>2022/6/9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F0ED7C8-21C3-4F61-B084-26E1C706C34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43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740" r:id="rId12"/>
    <p:sldLayoutId id="214748374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p.fms.tw/dir/149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開課管理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D459528-7DD3-47A7-A92D-7E7823CE008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B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3E41B15-48B5-4B08-BAB1-DD2BF267FBD4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56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D5E7623-6FF5-4F81-9016-4E3BA5CF5F77}"/>
              </a:ext>
            </a:extLst>
          </p:cNvPr>
          <p:cNvSpPr/>
          <p:nvPr/>
        </p:nvSpPr>
        <p:spPr>
          <a:xfrm>
            <a:off x="0" y="0"/>
            <a:ext cx="12192001" cy="1361872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71CC94-FBF4-4783-AB53-A73EA9CC39D8}"/>
              </a:ext>
            </a:extLst>
          </p:cNvPr>
          <p:cNvSpPr txBox="1"/>
          <p:nvPr/>
        </p:nvSpPr>
        <p:spPr>
          <a:xfrm>
            <a:off x="2080317" y="2413183"/>
            <a:ext cx="8031366" cy="2956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課程活動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影片、測驗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要從哪裡新增？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活動的「通過條件」可以自行調整嗎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課程中可以上傳 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等檔案嗎？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可以修改課程縮圖嗎？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111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建立測驗、問卷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7F7A99-4B72-6185-481D-82DC57DF5BE5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B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8DBD71-CCFC-E0FC-D460-C91C09712A95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370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建立測驗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EFEC963-1049-47F3-8FB5-2FB4A4F04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700" y="0"/>
            <a:ext cx="7399756" cy="685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2ED789A4-ECE0-489B-8CEB-8F2AC19340D5}"/>
              </a:ext>
            </a:extLst>
          </p:cNvPr>
          <p:cNvSpPr txBox="1"/>
          <p:nvPr/>
        </p:nvSpPr>
        <p:spPr>
          <a:xfrm>
            <a:off x="324000" y="828000"/>
            <a:ext cx="3124454" cy="325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在課程內容的工具列執行「新增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測驗」，選擇「線上測驗」。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測驗主要設定包括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測驗次數、及格分數、是否自動批改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平均配分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、是否顯示答案、統計等。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B7AB573B-E7C3-4C87-BE48-A7B31BEB58B0}"/>
              </a:ext>
            </a:extLst>
          </p:cNvPr>
          <p:cNvGrpSpPr/>
          <p:nvPr/>
        </p:nvGrpSpPr>
        <p:grpSpPr>
          <a:xfrm>
            <a:off x="9292327" y="5560713"/>
            <a:ext cx="1061154" cy="630473"/>
            <a:chOff x="7610057" y="50906"/>
            <a:chExt cx="1061154" cy="630473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446230B2-4538-4F05-A626-F5F407FDE1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10057" y="316721"/>
              <a:ext cx="410110" cy="36465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90E43153-6B60-4C40-8D26-3DF25F2FCB38}"/>
                </a:ext>
              </a:extLst>
            </p:cNvPr>
            <p:cNvSpPr/>
            <p:nvPr/>
          </p:nvSpPr>
          <p:spPr>
            <a:xfrm>
              <a:off x="7815112" y="50906"/>
              <a:ext cx="856099" cy="356596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270D3AD6-6937-45A1-8382-3C7E5865C984}"/>
              </a:ext>
            </a:extLst>
          </p:cNvPr>
          <p:cNvGrpSpPr/>
          <p:nvPr/>
        </p:nvGrpSpPr>
        <p:grpSpPr>
          <a:xfrm>
            <a:off x="9196792" y="420001"/>
            <a:ext cx="1614403" cy="666746"/>
            <a:chOff x="7516122" y="-1310152"/>
            <a:chExt cx="1614403" cy="666746"/>
          </a:xfrm>
        </p:grpSpPr>
        <p:cxnSp>
          <p:nvCxnSpPr>
            <p:cNvPr id="18" name="直線單箭頭接點 17">
              <a:extLst>
                <a:ext uri="{FF2B5EF4-FFF2-40B4-BE49-F238E27FC236}">
                  <a16:creationId xmlns:a16="http://schemas.microsoft.com/office/drawing/2014/main" id="{F7C9AB60-B26E-4CCD-879F-F666001AB661}"/>
                </a:ext>
              </a:extLst>
            </p:cNvPr>
            <p:cNvCxnSpPr>
              <a:cxnSpLocks/>
            </p:cNvCxnSpPr>
            <p:nvPr/>
          </p:nvCxnSpPr>
          <p:spPr>
            <a:xfrm>
              <a:off x="7516122" y="-1310152"/>
              <a:ext cx="543328" cy="53056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矩形: 圓角 18">
              <a:extLst>
                <a:ext uri="{FF2B5EF4-FFF2-40B4-BE49-F238E27FC236}">
                  <a16:creationId xmlns:a16="http://schemas.microsoft.com/office/drawing/2014/main" id="{012385BC-C58D-4C03-BA61-3668E1125A1E}"/>
                </a:ext>
              </a:extLst>
            </p:cNvPr>
            <p:cNvSpPr/>
            <p:nvPr/>
          </p:nvSpPr>
          <p:spPr>
            <a:xfrm>
              <a:off x="7789593" y="-1003406"/>
              <a:ext cx="1340932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發布測驗</a:t>
              </a: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21A94CF8-EE7C-48E3-9789-FD1DB4233CFA}"/>
              </a:ext>
            </a:extLst>
          </p:cNvPr>
          <p:cNvSpPr/>
          <p:nvPr/>
        </p:nvSpPr>
        <p:spPr>
          <a:xfrm>
            <a:off x="6037321" y="3196093"/>
            <a:ext cx="2941983" cy="126890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3BFB2429-FB2A-4FE5-B612-EE603E00A6AE}"/>
              </a:ext>
            </a:extLst>
          </p:cNvPr>
          <p:cNvSpPr/>
          <p:nvPr/>
        </p:nvSpPr>
        <p:spPr>
          <a:xfrm>
            <a:off x="8087040" y="3293666"/>
            <a:ext cx="1358012" cy="408143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題目形式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8D158A26-6EE0-487F-A798-9F5FCBA9D6BC}"/>
              </a:ext>
            </a:extLst>
          </p:cNvPr>
          <p:cNvSpPr/>
          <p:nvPr/>
        </p:nvSpPr>
        <p:spPr>
          <a:xfrm>
            <a:off x="6037322" y="4562569"/>
            <a:ext cx="2941982" cy="1231543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481CA24-5035-4744-99FB-BF8F6706AEFE}"/>
              </a:ext>
            </a:extLst>
          </p:cNvPr>
          <p:cNvSpPr/>
          <p:nvPr/>
        </p:nvSpPr>
        <p:spPr>
          <a:xfrm>
            <a:off x="5056838" y="5204845"/>
            <a:ext cx="1358012" cy="408143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結果設定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10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設計題目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F9C7E2BD-25F7-4F0C-9F6F-5816723FAF6A}"/>
              </a:ext>
            </a:extLst>
          </p:cNvPr>
          <p:cNvSpPr txBox="1"/>
          <p:nvPr/>
        </p:nvSpPr>
        <p:spPr>
          <a:xfrm>
            <a:off x="324000" y="1080000"/>
            <a:ext cx="3124454" cy="275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建立題目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支援是非、選擇、填充、問答等題型。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若設定成平均配分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系統自動批改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的模式，就不支援「問答題」。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0703ACE4-8593-C51D-E55D-380EE030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066" y="1078185"/>
            <a:ext cx="8106809" cy="4778137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6FE88235-EE7F-6774-841A-37BFC92FD01A}"/>
              </a:ext>
            </a:extLst>
          </p:cNvPr>
          <p:cNvGrpSpPr/>
          <p:nvPr/>
        </p:nvGrpSpPr>
        <p:grpSpPr>
          <a:xfrm>
            <a:off x="2342156" y="3913184"/>
            <a:ext cx="1438753" cy="1043165"/>
            <a:chOff x="6112540" y="-364758"/>
            <a:chExt cx="1438753" cy="1043165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FB83B4C3-C52C-D287-FF82-9BF7938D1C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788" y="-364758"/>
              <a:ext cx="496505" cy="56526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BEBF9CE5-294B-5A89-1415-E2AB32468EF6}"/>
                </a:ext>
              </a:extLst>
            </p:cNvPr>
            <p:cNvSpPr/>
            <p:nvPr/>
          </p:nvSpPr>
          <p:spPr>
            <a:xfrm>
              <a:off x="6112540" y="20505"/>
              <a:ext cx="1242000" cy="657902"/>
            </a:xfrm>
            <a:prstGeom prst="roundRect">
              <a:avLst>
                <a:gd name="adj" fmla="val 8610"/>
              </a:avLst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拖曳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調整順序</a:t>
              </a:r>
            </a:p>
          </p:txBody>
        </p:sp>
      </p:grpSp>
      <p:grpSp>
        <p:nvGrpSpPr>
          <p:cNvPr id="21" name="群組 20">
            <a:extLst>
              <a:ext uri="{FF2B5EF4-FFF2-40B4-BE49-F238E27FC236}">
                <a16:creationId xmlns:a16="http://schemas.microsoft.com/office/drawing/2014/main" id="{CF7EFC8D-2118-5B21-613C-41734E574F5E}"/>
              </a:ext>
            </a:extLst>
          </p:cNvPr>
          <p:cNvGrpSpPr/>
          <p:nvPr/>
        </p:nvGrpSpPr>
        <p:grpSpPr>
          <a:xfrm>
            <a:off x="7239863" y="3208847"/>
            <a:ext cx="1583000" cy="592227"/>
            <a:chOff x="6027057" y="89152"/>
            <a:chExt cx="1583000" cy="592227"/>
          </a:xfrm>
        </p:grpSpPr>
        <p:cxnSp>
          <p:nvCxnSpPr>
            <p:cNvPr id="22" name="直線單箭頭接點 21">
              <a:extLst>
                <a:ext uri="{FF2B5EF4-FFF2-40B4-BE49-F238E27FC236}">
                  <a16:creationId xmlns:a16="http://schemas.microsoft.com/office/drawing/2014/main" id="{8E1F6CC7-2B93-4908-9277-8466852A77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5791" y="328347"/>
              <a:ext cx="454266" cy="35303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47AC2F4C-DC63-8DB9-3622-80670E6A7184}"/>
                </a:ext>
              </a:extLst>
            </p:cNvPr>
            <p:cNvSpPr/>
            <p:nvPr/>
          </p:nvSpPr>
          <p:spPr>
            <a:xfrm>
              <a:off x="6027057" y="89152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編輯題目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3CFE6DD3-162D-6CD7-812A-E95E9E8FA419}"/>
              </a:ext>
            </a:extLst>
          </p:cNvPr>
          <p:cNvGrpSpPr/>
          <p:nvPr/>
        </p:nvGrpSpPr>
        <p:grpSpPr>
          <a:xfrm>
            <a:off x="9095264" y="1924972"/>
            <a:ext cx="1442812" cy="695088"/>
            <a:chOff x="7789593" y="-1003406"/>
            <a:chExt cx="1442812" cy="695088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8D5A450E-A68F-FFD1-DB54-8F48E009CDF3}"/>
                </a:ext>
              </a:extLst>
            </p:cNvPr>
            <p:cNvCxnSpPr>
              <a:cxnSpLocks/>
            </p:cNvCxnSpPr>
            <p:nvPr/>
          </p:nvCxnSpPr>
          <p:spPr>
            <a:xfrm>
              <a:off x="8689077" y="-838884"/>
              <a:ext cx="543328" cy="53056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1F10F7D8-58F2-34A5-7B5E-738AD6938A71}"/>
                </a:ext>
              </a:extLst>
            </p:cNvPr>
            <p:cNvSpPr/>
            <p:nvPr/>
          </p:nvSpPr>
          <p:spPr>
            <a:xfrm>
              <a:off x="7789593" y="-1003406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建立題目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AA2F8976-F8EC-5D3C-D721-43FB401837BC}"/>
              </a:ext>
            </a:extLst>
          </p:cNvPr>
          <p:cNvGrpSpPr/>
          <p:nvPr/>
        </p:nvGrpSpPr>
        <p:grpSpPr>
          <a:xfrm>
            <a:off x="8675043" y="4887141"/>
            <a:ext cx="2292536" cy="986853"/>
            <a:chOff x="6112540" y="-308446"/>
            <a:chExt cx="2292536" cy="986853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78CFF98B-FD45-DFB0-9718-ECE1E4773D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54788" y="-308446"/>
              <a:ext cx="1350288" cy="50895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0EBA1528-65B0-5A0B-5BE5-1B79FC77CA39}"/>
                </a:ext>
              </a:extLst>
            </p:cNvPr>
            <p:cNvSpPr/>
            <p:nvPr/>
          </p:nvSpPr>
          <p:spPr>
            <a:xfrm>
              <a:off x="6112540" y="20505"/>
              <a:ext cx="1242000" cy="657902"/>
            </a:xfrm>
            <a:prstGeom prst="roundRect">
              <a:avLst>
                <a:gd name="adj" fmla="val 8610"/>
              </a:avLst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快速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建立題目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606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設計題目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07E45127-7C4B-462A-88F4-090B91EFE12D}"/>
              </a:ext>
            </a:extLst>
          </p:cNvPr>
          <p:cNvSpPr txBox="1"/>
          <p:nvPr/>
        </p:nvSpPr>
        <p:spPr>
          <a:xfrm>
            <a:off x="324000" y="828000"/>
            <a:ext cx="32405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依據題型會有不同的編輯介面，以選擇題為例，提供：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題目內容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支援單選題、多選題、圖片選項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設定答案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同一般回答選擇題的方式一樣，點選某一選項即可。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FEA01DC9-1A5E-6CBF-FDD9-DF925CF3D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1814" y="170362"/>
            <a:ext cx="5255011" cy="6517277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25" name="群組 24">
            <a:extLst>
              <a:ext uri="{FF2B5EF4-FFF2-40B4-BE49-F238E27FC236}">
                <a16:creationId xmlns:a16="http://schemas.microsoft.com/office/drawing/2014/main" id="{49EDD644-94DB-8CF2-421D-E71FC6EA1D43}"/>
              </a:ext>
            </a:extLst>
          </p:cNvPr>
          <p:cNvGrpSpPr/>
          <p:nvPr/>
        </p:nvGrpSpPr>
        <p:grpSpPr>
          <a:xfrm>
            <a:off x="6935821" y="82356"/>
            <a:ext cx="1605750" cy="479325"/>
            <a:chOff x="6013712" y="-439731"/>
            <a:chExt cx="1605750" cy="479325"/>
          </a:xfrm>
        </p:grpSpPr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26189102-E49F-C086-56DF-2A37510720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3712" y="-291672"/>
              <a:ext cx="604837" cy="33126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2EDCE56E-9AEB-1633-027E-866B4C6EC9E2}"/>
                </a:ext>
              </a:extLst>
            </p:cNvPr>
            <p:cNvSpPr/>
            <p:nvPr/>
          </p:nvSpPr>
          <p:spPr>
            <a:xfrm>
              <a:off x="6377462" y="-439731"/>
              <a:ext cx="1242000" cy="360000"/>
            </a:xfrm>
            <a:prstGeom prst="roundRect">
              <a:avLst>
                <a:gd name="adj" fmla="val 18204"/>
              </a:avLst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出題方式</a:t>
              </a:r>
            </a:p>
          </p:txBody>
        </p:sp>
      </p:grp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166F591E-390E-943F-2AB3-AFE201F51A07}"/>
              </a:ext>
            </a:extLst>
          </p:cNvPr>
          <p:cNvGrpSpPr/>
          <p:nvPr/>
        </p:nvGrpSpPr>
        <p:grpSpPr>
          <a:xfrm>
            <a:off x="4261847" y="2782411"/>
            <a:ext cx="1919637" cy="619811"/>
            <a:chOff x="5939245" y="-170660"/>
            <a:chExt cx="1919637" cy="619811"/>
          </a:xfrm>
        </p:grpSpPr>
        <p:cxnSp>
          <p:nvCxnSpPr>
            <p:cNvPr id="29" name="直線單箭頭接點 28">
              <a:extLst>
                <a:ext uri="{FF2B5EF4-FFF2-40B4-BE49-F238E27FC236}">
                  <a16:creationId xmlns:a16="http://schemas.microsoft.com/office/drawing/2014/main" id="{C9E5A712-A509-7008-5460-54383C03E3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0991" y="-170660"/>
              <a:ext cx="847891" cy="36764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93AED6D0-BB96-4CA5-E80D-BF0379C9B1C2}"/>
                </a:ext>
              </a:extLst>
            </p:cNvPr>
            <p:cNvSpPr/>
            <p:nvPr/>
          </p:nvSpPr>
          <p:spPr>
            <a:xfrm>
              <a:off x="5939245" y="89151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設定答案</a:t>
              </a:r>
            </a:p>
          </p:txBody>
        </p:sp>
      </p:grp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EADEC21-572B-7CE6-C762-4DED0F59258B}"/>
              </a:ext>
            </a:extLst>
          </p:cNvPr>
          <p:cNvGrpSpPr/>
          <p:nvPr/>
        </p:nvGrpSpPr>
        <p:grpSpPr>
          <a:xfrm>
            <a:off x="9903757" y="1998483"/>
            <a:ext cx="1385859" cy="706252"/>
            <a:chOff x="8448414" y="-1177694"/>
            <a:chExt cx="1385859" cy="706252"/>
          </a:xfrm>
        </p:grpSpPr>
        <p:cxnSp>
          <p:nvCxnSpPr>
            <p:cNvPr id="32" name="直線單箭頭接點 31">
              <a:extLst>
                <a:ext uri="{FF2B5EF4-FFF2-40B4-BE49-F238E27FC236}">
                  <a16:creationId xmlns:a16="http://schemas.microsoft.com/office/drawing/2014/main" id="{17F5FA54-B739-2971-4C07-ADB11DA0FF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48414" y="-879478"/>
              <a:ext cx="457723" cy="408036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51058541-242F-7E28-E3CF-14137EA32F11}"/>
                </a:ext>
              </a:extLst>
            </p:cNvPr>
            <p:cNvSpPr/>
            <p:nvPr/>
          </p:nvSpPr>
          <p:spPr>
            <a:xfrm>
              <a:off x="8592273" y="-1177694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圖片選項</a:t>
              </a:r>
            </a:p>
          </p:txBody>
        </p:sp>
      </p:grpSp>
      <p:grpSp>
        <p:nvGrpSpPr>
          <p:cNvPr id="34" name="群組 33">
            <a:extLst>
              <a:ext uri="{FF2B5EF4-FFF2-40B4-BE49-F238E27FC236}">
                <a16:creationId xmlns:a16="http://schemas.microsoft.com/office/drawing/2014/main" id="{158EABB4-735E-86A5-1AFB-20367279AB8D}"/>
              </a:ext>
            </a:extLst>
          </p:cNvPr>
          <p:cNvGrpSpPr/>
          <p:nvPr/>
        </p:nvGrpSpPr>
        <p:grpSpPr>
          <a:xfrm>
            <a:off x="7373811" y="5237370"/>
            <a:ext cx="1639910" cy="585608"/>
            <a:chOff x="5306898" y="93503"/>
            <a:chExt cx="1639910" cy="585608"/>
          </a:xfrm>
        </p:grpSpPr>
        <p:cxnSp>
          <p:nvCxnSpPr>
            <p:cNvPr id="35" name="直線單箭頭接點 34">
              <a:extLst>
                <a:ext uri="{FF2B5EF4-FFF2-40B4-BE49-F238E27FC236}">
                  <a16:creationId xmlns:a16="http://schemas.microsoft.com/office/drawing/2014/main" id="{F5E656EF-8B01-F9E7-FE96-A4DFC3BD43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06898" y="362512"/>
              <a:ext cx="457484" cy="316599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: 圓角 35">
              <a:extLst>
                <a:ext uri="{FF2B5EF4-FFF2-40B4-BE49-F238E27FC236}">
                  <a16:creationId xmlns:a16="http://schemas.microsoft.com/office/drawing/2014/main" id="{AE998C62-D7E3-F15B-5B15-F27D52A78160}"/>
                </a:ext>
              </a:extLst>
            </p:cNvPr>
            <p:cNvSpPr/>
            <p:nvPr/>
          </p:nvSpPr>
          <p:spPr>
            <a:xfrm>
              <a:off x="5704808" y="93503"/>
              <a:ext cx="1242000" cy="360000"/>
            </a:xfrm>
            <a:prstGeom prst="roundRect">
              <a:avLst>
                <a:gd name="adj" fmla="val 20162"/>
              </a:avLst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題目順序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2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3">
            <a:extLst>
              <a:ext uri="{FF2B5EF4-FFF2-40B4-BE49-F238E27FC236}">
                <a16:creationId xmlns:a16="http://schemas.microsoft.com/office/drawing/2014/main" id="{83CE7A88-998D-4FA5-9C05-394939AEDE3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481943" cy="541397"/>
          </a:xfrm>
          <a:prstGeom prst="rect">
            <a:avLst/>
          </a:prstGeom>
          <a:solidFill>
            <a:srgbClr val="49ABC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檢視作答紀錄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FCEAE59-EC7E-48A5-BA78-882D6373BD62}"/>
              </a:ext>
            </a:extLst>
          </p:cNvPr>
          <p:cNvSpPr txBox="1"/>
          <p:nvPr/>
        </p:nvSpPr>
        <p:spPr>
          <a:xfrm>
            <a:off x="324000" y="828000"/>
            <a:ext cx="32405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有學員作答後，管理者從測驗資訊頁，就能查看作答紀錄，包括結果分析、成績分布、答題分析、成員測驗紀錄，簡要說明如下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逐筆檢視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含批改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在「成員測驗紀錄」報表中，點「測驗次數」可以查看該成員詳細的答題紀錄。如果測驗需要批改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有問答題等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點「批改」即可。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匯出原始資料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切換頁籤，就能看到各式統計報表，並能匯出成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69A9B0-3856-474D-BE6B-5995C62F3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3558" y="195943"/>
            <a:ext cx="5824685" cy="359323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E26E284C-4AE1-4B79-96D0-58D3A3C11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6578" y="3106217"/>
            <a:ext cx="6722116" cy="368023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D763B931-12B6-4B03-B9CE-8B0F0394C45F}"/>
              </a:ext>
            </a:extLst>
          </p:cNvPr>
          <p:cNvCxnSpPr>
            <a:cxnSpLocks/>
          </p:cNvCxnSpPr>
          <p:nvPr/>
        </p:nvCxnSpPr>
        <p:spPr>
          <a:xfrm>
            <a:off x="6419461" y="2453951"/>
            <a:ext cx="4572000" cy="1194318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triangle" w="lg" len="lg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409DBADE-85D8-4F2C-8A74-E70F85459963}"/>
              </a:ext>
            </a:extLst>
          </p:cNvPr>
          <p:cNvSpPr/>
          <p:nvPr/>
        </p:nvSpPr>
        <p:spPr>
          <a:xfrm rot="10800000">
            <a:off x="8093062" y="5650098"/>
            <a:ext cx="369742" cy="329062"/>
          </a:xfrm>
          <a:prstGeom prst="downArrow">
            <a:avLst>
              <a:gd name="adj1" fmla="val 50000"/>
              <a:gd name="adj2" fmla="val 54539"/>
            </a:avLst>
          </a:prstGeom>
          <a:solidFill>
            <a:srgbClr val="FFFFCC"/>
          </a:solidFill>
          <a:ln w="12700">
            <a:solidFill>
              <a:srgbClr val="E483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5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課程滿意度問卷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FEB59F-ED06-4255-BE34-1B785EE17201}"/>
              </a:ext>
            </a:extLst>
          </p:cNvPr>
          <p:cNvSpPr txBox="1"/>
          <p:nvPr/>
        </p:nvSpPr>
        <p:spPr>
          <a:xfrm>
            <a:off x="312642" y="808175"/>
            <a:ext cx="2910139" cy="525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問卷形式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分成一般問卷、課程滿意度問卷、講師滿意度問卷。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其中課程和講者滿意度問卷基於統計的客觀性，僅能從設計好的範本匯入，且無法修改題目。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問卷範本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由特定管理者帳號預先設計，提供課程中使用。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D4D3D50E-1E15-5408-2664-A718D5D8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809" y="55729"/>
            <a:ext cx="7524750" cy="4714875"/>
          </a:xfrm>
          <a:prstGeom prst="rect">
            <a:avLst/>
          </a:prstGeom>
          <a:ln>
            <a:solidFill>
              <a:srgbClr val="CCCCCC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51CA5F4-E234-D6C3-F94A-3D62AB003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5946" y="4692786"/>
            <a:ext cx="5286375" cy="2019300"/>
          </a:xfrm>
          <a:prstGeom prst="rect">
            <a:avLst/>
          </a:prstGeom>
          <a:ln>
            <a:solidFill>
              <a:srgbClr val="CCCCCC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C6BD106-E51B-B878-B9B1-C6AA0F642C5B}"/>
              </a:ext>
            </a:extLst>
          </p:cNvPr>
          <p:cNvSpPr/>
          <p:nvPr/>
        </p:nvSpPr>
        <p:spPr>
          <a:xfrm>
            <a:off x="6096000" y="4192621"/>
            <a:ext cx="1329179" cy="224504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08584AE-A4FD-BBC0-E6DF-DE652A570F4A}"/>
              </a:ext>
            </a:extLst>
          </p:cNvPr>
          <p:cNvCxnSpPr>
            <a:cxnSpLocks/>
          </p:cNvCxnSpPr>
          <p:nvPr/>
        </p:nvCxnSpPr>
        <p:spPr>
          <a:xfrm>
            <a:off x="7434207" y="4417125"/>
            <a:ext cx="620295" cy="4758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54F54B88-699E-46AB-17B6-B7805D20BCF0}"/>
              </a:ext>
            </a:extLst>
          </p:cNvPr>
          <p:cNvCxnSpPr>
            <a:cxnSpLocks/>
          </p:cNvCxnSpPr>
          <p:nvPr/>
        </p:nvCxnSpPr>
        <p:spPr>
          <a:xfrm flipH="1">
            <a:off x="11264169" y="5304141"/>
            <a:ext cx="443765" cy="7566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6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D5E7623-6FF5-4F81-9016-4E3BA5CF5F77}"/>
              </a:ext>
            </a:extLst>
          </p:cNvPr>
          <p:cNvSpPr/>
          <p:nvPr/>
        </p:nvSpPr>
        <p:spPr>
          <a:xfrm>
            <a:off x="0" y="0"/>
            <a:ext cx="12192001" cy="1361872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71CC94-FBF4-4783-AB53-A73EA9CC39D8}"/>
              </a:ext>
            </a:extLst>
          </p:cNvPr>
          <p:cNvSpPr txBox="1"/>
          <p:nvPr/>
        </p:nvSpPr>
        <p:spPr>
          <a:xfrm>
            <a:off x="2173291" y="1950742"/>
            <a:ext cx="7948010" cy="29565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可以複製之前出的測驗嗎？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為什麼不能出「問答題」？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我可以更改「滿意度問卷」的題目嗎？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要去哪裡設計「滿意度問卷範本」？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338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加入成員、成績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CA194A-D592-4332-83D5-9B0737B0C630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B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1836D01-7D75-4356-B440-AF77CF152E22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96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加入成員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7CB78223-D02E-406E-B11E-8F660E514DBB}"/>
              </a:ext>
            </a:extLst>
          </p:cNvPr>
          <p:cNvSpPr txBox="1"/>
          <p:nvPr/>
        </p:nvSpPr>
        <p:spPr>
          <a:xfrm>
            <a:off x="312642" y="849949"/>
            <a:ext cx="2725314" cy="325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課程發布後，學員就可以自行報名加入課程了。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調訓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如果想指定成員上這門課，進入「成員」頁面透過「新增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or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匯入」就可以將他調訓進來。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20BD88FD-50A8-D8C8-F256-192C1E1A2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23" y="269721"/>
            <a:ext cx="8887280" cy="6318558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DEF3B607-27A5-0256-06A6-79BC8BD38485}"/>
              </a:ext>
            </a:extLst>
          </p:cNvPr>
          <p:cNvGrpSpPr/>
          <p:nvPr/>
        </p:nvGrpSpPr>
        <p:grpSpPr>
          <a:xfrm>
            <a:off x="8300720" y="122258"/>
            <a:ext cx="1855119" cy="436542"/>
            <a:chOff x="9085213" y="-732745"/>
            <a:chExt cx="1855119" cy="436542"/>
          </a:xfrm>
        </p:grpSpPr>
        <p:cxnSp>
          <p:nvCxnSpPr>
            <p:cNvPr id="13" name="直線單箭頭接點 12">
              <a:extLst>
                <a:ext uri="{FF2B5EF4-FFF2-40B4-BE49-F238E27FC236}">
                  <a16:creationId xmlns:a16="http://schemas.microsoft.com/office/drawing/2014/main" id="{675D2283-A79C-A61F-6ACC-C7824FF06A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5213" y="-523615"/>
              <a:ext cx="713109" cy="22741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BDCB4F98-C640-5738-8638-DAB8873F3FE0}"/>
                </a:ext>
              </a:extLst>
            </p:cNvPr>
            <p:cNvSpPr/>
            <p:nvPr/>
          </p:nvSpPr>
          <p:spPr>
            <a:xfrm>
              <a:off x="9698332" y="-732745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發布課程</a:t>
              </a:r>
            </a:p>
          </p:txBody>
        </p:sp>
      </p:grp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28F3DAEA-8951-7540-F4E5-3A15F6133CBC}"/>
              </a:ext>
            </a:extLst>
          </p:cNvPr>
          <p:cNvGrpSpPr/>
          <p:nvPr/>
        </p:nvGrpSpPr>
        <p:grpSpPr>
          <a:xfrm>
            <a:off x="2146491" y="4751640"/>
            <a:ext cx="3008439" cy="528570"/>
            <a:chOff x="2350771" y="4187437"/>
            <a:chExt cx="3008439" cy="52857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7C8BB249-778E-0E57-A25B-29E75D5DD546}"/>
                </a:ext>
              </a:extLst>
            </p:cNvPr>
            <p:cNvSpPr/>
            <p:nvPr/>
          </p:nvSpPr>
          <p:spPr>
            <a:xfrm>
              <a:off x="3449576" y="4187437"/>
              <a:ext cx="1909634" cy="360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28040155-2C00-3763-B0AE-CE2334C8A3F4}"/>
                </a:ext>
              </a:extLst>
            </p:cNvPr>
            <p:cNvSpPr/>
            <p:nvPr/>
          </p:nvSpPr>
          <p:spPr>
            <a:xfrm>
              <a:off x="2350771" y="4356007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加入學員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90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矩形 68">
            <a:extLst>
              <a:ext uri="{FF2B5EF4-FFF2-40B4-BE49-F238E27FC236}">
                <a16:creationId xmlns:a16="http://schemas.microsoft.com/office/drawing/2014/main" id="{4C7749ED-B86C-4477-AB42-3C61FADE1527}"/>
              </a:ext>
            </a:extLst>
          </p:cNvPr>
          <p:cNvSpPr/>
          <p:nvPr/>
        </p:nvSpPr>
        <p:spPr>
          <a:xfrm>
            <a:off x="9945538" y="983231"/>
            <a:ext cx="1817138" cy="4794258"/>
          </a:xfrm>
          <a:prstGeom prst="rect">
            <a:avLst/>
          </a:prstGeom>
          <a:solidFill>
            <a:srgbClr val="FFF9E5"/>
          </a:solidFill>
          <a:ln w="12700">
            <a:solidFill>
              <a:srgbClr val="FF99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572E90B-142F-4BFF-810E-907BCBD16B9B}"/>
              </a:ext>
            </a:extLst>
          </p:cNvPr>
          <p:cNvSpPr/>
          <p:nvPr/>
        </p:nvSpPr>
        <p:spPr>
          <a:xfrm>
            <a:off x="5758777" y="983231"/>
            <a:ext cx="3822970" cy="4794258"/>
          </a:xfrm>
          <a:prstGeom prst="rect">
            <a:avLst/>
          </a:prstGeom>
          <a:solidFill>
            <a:srgbClr val="F3FCFF"/>
          </a:solidFill>
          <a:ln w="1270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323999" y="828000"/>
            <a:ext cx="4794623" cy="599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系統課程架構，由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課程分類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以及分類下的</a:t>
            </a:r>
            <a:r>
              <a:rPr lang="zh-TW" altLang="en-US" sz="20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組成，重要角色與權限說明如下：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角色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帳號的群組，可用來限制課程報名的對象。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系統管理者角色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系統的最高權限管理者，可以執行所有的管理功能。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課程管理者角色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可以建立並管理自己建立的課程。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課程承辦人、老師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課程內的管理者，預設可以執行課程內所有的功能，但也可以限制權限。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587557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課程架構與權限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4C62C181-08C1-4817-9DD0-A73CCD032784}"/>
              </a:ext>
            </a:extLst>
          </p:cNvPr>
          <p:cNvSpPr/>
          <p:nvPr/>
        </p:nvSpPr>
        <p:spPr>
          <a:xfrm>
            <a:off x="6341195" y="1652890"/>
            <a:ext cx="1254868" cy="3501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感染管制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BD45E9B-602F-45A0-81FF-687A643D7235}"/>
              </a:ext>
            </a:extLst>
          </p:cNvPr>
          <p:cNvSpPr/>
          <p:nvPr/>
        </p:nvSpPr>
        <p:spPr>
          <a:xfrm>
            <a:off x="8105770" y="1652363"/>
            <a:ext cx="1254868" cy="3501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肺結核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81CFE4-C9AC-4D3C-9DC3-536F23791BD1}"/>
              </a:ext>
            </a:extLst>
          </p:cNvPr>
          <p:cNvSpPr/>
          <p:nvPr/>
        </p:nvSpPr>
        <p:spPr>
          <a:xfrm>
            <a:off x="6341195" y="4822337"/>
            <a:ext cx="1254868" cy="3501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CF05648-2040-4551-A96E-B9E70213261A}"/>
              </a:ext>
            </a:extLst>
          </p:cNvPr>
          <p:cNvSpPr/>
          <p:nvPr/>
        </p:nvSpPr>
        <p:spPr>
          <a:xfrm>
            <a:off x="6341195" y="3719932"/>
            <a:ext cx="1254868" cy="3501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醫學倫理</a:t>
            </a: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5E3D797-3988-45C8-8982-FFE6130C452E}"/>
              </a:ext>
            </a:extLst>
          </p:cNvPr>
          <p:cNvSpPr/>
          <p:nvPr/>
        </p:nvSpPr>
        <p:spPr>
          <a:xfrm>
            <a:off x="10095075" y="3605632"/>
            <a:ext cx="1489328" cy="578795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老年照顧常見倫理議題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3C196653-2F17-4A98-AB8F-B039A3A33373}"/>
              </a:ext>
            </a:extLst>
          </p:cNvPr>
          <p:cNvSpPr/>
          <p:nvPr/>
        </p:nvSpPr>
        <p:spPr>
          <a:xfrm>
            <a:off x="10095074" y="1652363"/>
            <a:ext cx="1489327" cy="35019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傳染病防治</a:t>
            </a: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A4DA3F7-9473-4D8F-8357-39C23CEF5A6E}"/>
              </a:ext>
            </a:extLst>
          </p:cNvPr>
          <p:cNvCxnSpPr>
            <a:cxnSpLocks/>
            <a:stCxn id="2" idx="3"/>
            <a:endCxn id="5" idx="1"/>
          </p:cNvCxnSpPr>
          <p:nvPr/>
        </p:nvCxnSpPr>
        <p:spPr>
          <a:xfrm flipV="1">
            <a:off x="7596063" y="1827461"/>
            <a:ext cx="509707" cy="52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33B998CF-B38F-4C68-B04F-BC95457A2A82}"/>
              </a:ext>
            </a:extLst>
          </p:cNvPr>
          <p:cNvCxnSpPr>
            <a:cxnSpLocks/>
            <a:stCxn id="5" idx="3"/>
            <a:endCxn id="12" idx="1"/>
          </p:cNvCxnSpPr>
          <p:nvPr/>
        </p:nvCxnSpPr>
        <p:spPr>
          <a:xfrm>
            <a:off x="9360638" y="1827461"/>
            <a:ext cx="73443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A5F11284-7BCF-440B-B3BE-E31D435CA118}"/>
              </a:ext>
            </a:extLst>
          </p:cNvPr>
          <p:cNvSpPr/>
          <p:nvPr/>
        </p:nvSpPr>
        <p:spPr>
          <a:xfrm>
            <a:off x="8105770" y="2761459"/>
            <a:ext cx="1254868" cy="6418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嚴重特殊傳染性肺炎</a:t>
            </a:r>
          </a:p>
        </p:txBody>
      </p: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EF94B70C-10F9-49AA-A664-F106B9F1C21A}"/>
              </a:ext>
            </a:extLst>
          </p:cNvPr>
          <p:cNvCxnSpPr>
            <a:cxnSpLocks/>
            <a:stCxn id="2" idx="3"/>
            <a:endCxn id="36" idx="1"/>
          </p:cNvCxnSpPr>
          <p:nvPr/>
        </p:nvCxnSpPr>
        <p:spPr>
          <a:xfrm>
            <a:off x="7596063" y="1827988"/>
            <a:ext cx="509707" cy="1254378"/>
          </a:xfrm>
          <a:prstGeom prst="bentConnector3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EA72AF1C-E835-4B4A-8C05-0942F034037A}"/>
              </a:ext>
            </a:extLst>
          </p:cNvPr>
          <p:cNvCxnSpPr>
            <a:cxnSpLocks/>
            <a:stCxn id="8" idx="3"/>
            <a:endCxn id="10" idx="1"/>
          </p:cNvCxnSpPr>
          <p:nvPr/>
        </p:nvCxnSpPr>
        <p:spPr>
          <a:xfrm>
            <a:off x="7596063" y="3895030"/>
            <a:ext cx="2499012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FE812CE5-7366-4662-AA8B-744D5A326509}"/>
              </a:ext>
            </a:extLst>
          </p:cNvPr>
          <p:cNvSpPr/>
          <p:nvPr/>
        </p:nvSpPr>
        <p:spPr>
          <a:xfrm>
            <a:off x="5758776" y="983230"/>
            <a:ext cx="3839943" cy="353001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課程分類</a:t>
            </a: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F91C73C1-C329-45A2-8B47-2FAFFBDE6C4D}"/>
              </a:ext>
            </a:extLst>
          </p:cNvPr>
          <p:cNvSpPr/>
          <p:nvPr/>
        </p:nvSpPr>
        <p:spPr>
          <a:xfrm>
            <a:off x="9945537" y="983643"/>
            <a:ext cx="1817138" cy="349383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</a:p>
        </p:txBody>
      </p:sp>
      <p:cxnSp>
        <p:nvCxnSpPr>
          <p:cNvPr id="54" name="接點: 肘形 53">
            <a:extLst>
              <a:ext uri="{FF2B5EF4-FFF2-40B4-BE49-F238E27FC236}">
                <a16:creationId xmlns:a16="http://schemas.microsoft.com/office/drawing/2014/main" id="{A4E5AC55-D1F7-495A-A9A4-027D0E93583E}"/>
              </a:ext>
            </a:extLst>
          </p:cNvPr>
          <p:cNvCxnSpPr>
            <a:cxnSpLocks/>
            <a:stCxn id="2" idx="1"/>
            <a:endCxn id="8" idx="1"/>
          </p:cNvCxnSpPr>
          <p:nvPr/>
        </p:nvCxnSpPr>
        <p:spPr>
          <a:xfrm rot="10800000" flipV="1">
            <a:off x="6341195" y="1827988"/>
            <a:ext cx="12700" cy="2067042"/>
          </a:xfrm>
          <a:prstGeom prst="bentConnector3">
            <a:avLst>
              <a:gd name="adj1" fmla="val 180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接點: 肘形 56">
            <a:extLst>
              <a:ext uri="{FF2B5EF4-FFF2-40B4-BE49-F238E27FC236}">
                <a16:creationId xmlns:a16="http://schemas.microsoft.com/office/drawing/2014/main" id="{19098BF9-ECEB-4E54-9307-B3164EEC2AF8}"/>
              </a:ext>
            </a:extLst>
          </p:cNvPr>
          <p:cNvCxnSpPr>
            <a:cxnSpLocks/>
            <a:stCxn id="8" idx="1"/>
            <a:endCxn id="7" idx="1"/>
          </p:cNvCxnSpPr>
          <p:nvPr/>
        </p:nvCxnSpPr>
        <p:spPr>
          <a:xfrm rot="10800000" flipV="1">
            <a:off x="6341195" y="3895029"/>
            <a:ext cx="12700" cy="1102405"/>
          </a:xfrm>
          <a:prstGeom prst="bentConnector3">
            <a:avLst>
              <a:gd name="adj1" fmla="val 1800000"/>
            </a:avLst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4B5003AD-6B56-42E4-BAEB-D6B30B8B5042}"/>
              </a:ext>
            </a:extLst>
          </p:cNvPr>
          <p:cNvSpPr txBox="1"/>
          <p:nvPr/>
        </p:nvSpPr>
        <p:spPr>
          <a:xfrm>
            <a:off x="6765969" y="5039251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7562AA3D-BA99-45E4-8B73-27D470C3F7A0}"/>
              </a:ext>
            </a:extLst>
          </p:cNvPr>
          <p:cNvSpPr txBox="1"/>
          <p:nvPr/>
        </p:nvSpPr>
        <p:spPr>
          <a:xfrm>
            <a:off x="10646025" y="4321940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/>
              <a:t>…</a:t>
            </a:r>
            <a:endParaRPr lang="zh-TW" altLang="en-US" sz="2800" dirty="0"/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6DBA4010-0C40-4E12-B4FC-577848435C3E}"/>
              </a:ext>
            </a:extLst>
          </p:cNvPr>
          <p:cNvSpPr/>
          <p:nvPr/>
        </p:nvSpPr>
        <p:spPr>
          <a:xfrm>
            <a:off x="10095073" y="2907268"/>
            <a:ext cx="1489327" cy="35019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SARS 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治療</a:t>
            </a:r>
          </a:p>
        </p:txBody>
      </p:sp>
      <p:cxnSp>
        <p:nvCxnSpPr>
          <p:cNvPr id="77" name="直線接點 76">
            <a:extLst>
              <a:ext uri="{FF2B5EF4-FFF2-40B4-BE49-F238E27FC236}">
                <a16:creationId xmlns:a16="http://schemas.microsoft.com/office/drawing/2014/main" id="{F82776AE-0AAB-4888-959D-341E7A9ACE7C}"/>
              </a:ext>
            </a:extLst>
          </p:cNvPr>
          <p:cNvCxnSpPr>
            <a:cxnSpLocks/>
            <a:stCxn id="36" idx="3"/>
            <a:endCxn id="76" idx="1"/>
          </p:cNvCxnSpPr>
          <p:nvPr/>
        </p:nvCxnSpPr>
        <p:spPr>
          <a:xfrm>
            <a:off x="9360638" y="3082366"/>
            <a:ext cx="7344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: 圓角 81">
            <a:extLst>
              <a:ext uri="{FF2B5EF4-FFF2-40B4-BE49-F238E27FC236}">
                <a16:creationId xmlns:a16="http://schemas.microsoft.com/office/drawing/2014/main" id="{30F0BC99-0D78-4BA3-9D56-F5A07826DBCC}"/>
              </a:ext>
            </a:extLst>
          </p:cNvPr>
          <p:cNvSpPr/>
          <p:nvPr/>
        </p:nvSpPr>
        <p:spPr>
          <a:xfrm>
            <a:off x="10095073" y="2151302"/>
            <a:ext cx="1489327" cy="350196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肺結核簡介</a:t>
            </a:r>
          </a:p>
        </p:txBody>
      </p:sp>
      <p:cxnSp>
        <p:nvCxnSpPr>
          <p:cNvPr id="83" name="接點: 肘形 82">
            <a:extLst>
              <a:ext uri="{FF2B5EF4-FFF2-40B4-BE49-F238E27FC236}">
                <a16:creationId xmlns:a16="http://schemas.microsoft.com/office/drawing/2014/main" id="{47F6CA93-639E-4F7E-BED0-89EE87F93A81}"/>
              </a:ext>
            </a:extLst>
          </p:cNvPr>
          <p:cNvCxnSpPr>
            <a:cxnSpLocks/>
            <a:endCxn id="82" idx="1"/>
          </p:cNvCxnSpPr>
          <p:nvPr/>
        </p:nvCxnSpPr>
        <p:spPr>
          <a:xfrm rot="16200000" flipH="1">
            <a:off x="9701137" y="1932464"/>
            <a:ext cx="502144" cy="285728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學習報表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FFEB59F-ED06-4255-BE34-1B785EE17201}"/>
              </a:ext>
            </a:extLst>
          </p:cNvPr>
          <p:cNvSpPr txBox="1"/>
          <p:nvPr/>
        </p:nvSpPr>
        <p:spPr>
          <a:xfrm>
            <a:off x="312642" y="808175"/>
            <a:ext cx="2910139" cy="3252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進入成員管理，就可以看到課程學員的學習歷程，包括每一個內容的詳細記錄。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透過「篩選」功能，就能快速查詢通過、不通過的人員名單。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664B3138-431C-B850-DCCC-C976EEAAF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308" y="0"/>
            <a:ext cx="8184133" cy="6858000"/>
          </a:xfrm>
          <a:prstGeom prst="rect">
            <a:avLst/>
          </a:prstGeom>
          <a:ln>
            <a:solidFill>
              <a:srgbClr val="CCCCCC"/>
            </a:solidFill>
          </a:ln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8A95B9DF-9202-8AFC-BCBB-F5B98A1B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96" y="4229286"/>
            <a:ext cx="5837923" cy="2578480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24" name="群組 23">
            <a:extLst>
              <a:ext uri="{FF2B5EF4-FFF2-40B4-BE49-F238E27FC236}">
                <a16:creationId xmlns:a16="http://schemas.microsoft.com/office/drawing/2014/main" id="{09B609EC-0DB7-3D97-0588-3AC538A3171C}"/>
              </a:ext>
            </a:extLst>
          </p:cNvPr>
          <p:cNvGrpSpPr/>
          <p:nvPr/>
        </p:nvGrpSpPr>
        <p:grpSpPr>
          <a:xfrm>
            <a:off x="3686681" y="4791400"/>
            <a:ext cx="2126752" cy="595523"/>
            <a:chOff x="3543922" y="4154243"/>
            <a:chExt cx="2126752" cy="595523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A7C55EF1-8DBC-0B04-B432-51604312C011}"/>
                </a:ext>
              </a:extLst>
            </p:cNvPr>
            <p:cNvSpPr/>
            <p:nvPr/>
          </p:nvSpPr>
          <p:spPr>
            <a:xfrm>
              <a:off x="3543922" y="4154243"/>
              <a:ext cx="1821942" cy="3600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矩形: 圓角 25">
              <a:extLst>
                <a:ext uri="{FF2B5EF4-FFF2-40B4-BE49-F238E27FC236}">
                  <a16:creationId xmlns:a16="http://schemas.microsoft.com/office/drawing/2014/main" id="{AB87A24B-8DA0-3EA5-A873-852E31BE462A}"/>
                </a:ext>
              </a:extLst>
            </p:cNvPr>
            <p:cNvSpPr/>
            <p:nvPr/>
          </p:nvSpPr>
          <p:spPr>
            <a:xfrm>
              <a:off x="4428674" y="4389766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學習歷程</a:t>
              </a:r>
            </a:p>
          </p:txBody>
        </p:sp>
      </p:grp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A1F20E74-68F3-F405-8B5F-300032ECA250}"/>
              </a:ext>
            </a:extLst>
          </p:cNvPr>
          <p:cNvGrpSpPr/>
          <p:nvPr/>
        </p:nvGrpSpPr>
        <p:grpSpPr>
          <a:xfrm>
            <a:off x="6557213" y="3699983"/>
            <a:ext cx="2866382" cy="2911340"/>
            <a:chOff x="1359586" y="4113476"/>
            <a:chExt cx="2866382" cy="2911340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5D883476-3451-C0EA-EF4E-388142AFE6AE}"/>
                </a:ext>
              </a:extLst>
            </p:cNvPr>
            <p:cNvSpPr/>
            <p:nvPr/>
          </p:nvSpPr>
          <p:spPr>
            <a:xfrm>
              <a:off x="3687018" y="4113476"/>
              <a:ext cx="538950" cy="209202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0F3CBA0C-9A3F-B166-021D-73BE68178C29}"/>
                </a:ext>
              </a:extLst>
            </p:cNvPr>
            <p:cNvSpPr/>
            <p:nvPr/>
          </p:nvSpPr>
          <p:spPr>
            <a:xfrm>
              <a:off x="1359586" y="6664816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詳細記錄</a:t>
              </a:r>
            </a:p>
          </p:txBody>
        </p:sp>
      </p:grpSp>
      <p:cxnSp>
        <p:nvCxnSpPr>
          <p:cNvPr id="30" name="直線單箭頭接點 29">
            <a:extLst>
              <a:ext uri="{FF2B5EF4-FFF2-40B4-BE49-F238E27FC236}">
                <a16:creationId xmlns:a16="http://schemas.microsoft.com/office/drawing/2014/main" id="{0CA2F1FA-4C50-17F2-1813-7D593F10AE32}"/>
              </a:ext>
            </a:extLst>
          </p:cNvPr>
          <p:cNvCxnSpPr>
            <a:cxnSpLocks/>
          </p:cNvCxnSpPr>
          <p:nvPr/>
        </p:nvCxnSpPr>
        <p:spPr>
          <a:xfrm flipH="1">
            <a:off x="8686390" y="3858385"/>
            <a:ext cx="226243" cy="434967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3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175AF5-7326-4A34-B352-AB60CF4D6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重點整理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61C7B18-7E5C-4102-8A1C-C4541F96CEF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16073B8E-A729-4876-9D89-2AC637175EAA}"/>
              </a:ext>
            </a:extLst>
          </p:cNvPr>
          <p:cNvSpPr/>
          <p:nvPr/>
        </p:nvSpPr>
        <p:spPr bwMode="auto">
          <a:xfrm>
            <a:off x="4151784" y="1276347"/>
            <a:ext cx="3888433" cy="932247"/>
          </a:xfrm>
          <a:prstGeom prst="roundRect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重點整理</a:t>
            </a:r>
            <a:endParaRPr lang="en-US" altLang="zh-TW" sz="4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9F37967E-DF41-49A2-8B7A-13F858213039}"/>
              </a:ext>
            </a:extLst>
          </p:cNvPr>
          <p:cNvCxnSpPr>
            <a:cxnSpLocks/>
          </p:cNvCxnSpPr>
          <p:nvPr/>
        </p:nvCxnSpPr>
        <p:spPr>
          <a:xfrm flipV="1">
            <a:off x="-10160" y="3434445"/>
            <a:ext cx="12202160" cy="7866"/>
          </a:xfrm>
          <a:prstGeom prst="line">
            <a:avLst/>
          </a:prstGeom>
          <a:ln w="47625">
            <a:solidFill>
              <a:srgbClr val="49AB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橢圓 6">
            <a:extLst>
              <a:ext uri="{FF2B5EF4-FFF2-40B4-BE49-F238E27FC236}">
                <a16:creationId xmlns:a16="http://schemas.microsoft.com/office/drawing/2014/main" id="{8ADC4D74-75E3-47CB-8499-CBED39C219D5}"/>
              </a:ext>
            </a:extLst>
          </p:cNvPr>
          <p:cNvSpPr/>
          <p:nvPr/>
        </p:nvSpPr>
        <p:spPr>
          <a:xfrm>
            <a:off x="1501462" y="309225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9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49ABC4"/>
                </a:solidFill>
              </a:rPr>
              <a:t>1</a:t>
            </a:r>
            <a:endParaRPr lang="zh-TW" altLang="en-US" sz="3200" b="0" dirty="0">
              <a:solidFill>
                <a:srgbClr val="49ABC4"/>
              </a:solidFill>
            </a:endParaRPr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13FD7A79-64D2-4963-A611-0AEE96AD7FC0}"/>
              </a:ext>
            </a:extLst>
          </p:cNvPr>
          <p:cNvSpPr/>
          <p:nvPr/>
        </p:nvSpPr>
        <p:spPr>
          <a:xfrm>
            <a:off x="5785738" y="3107490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9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49ABC4"/>
                </a:solidFill>
              </a:rPr>
              <a:t>3</a:t>
            </a:r>
            <a:endParaRPr lang="zh-TW" altLang="en-US" sz="3200" b="0" dirty="0">
              <a:solidFill>
                <a:srgbClr val="49ABC4"/>
              </a:solidFill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FC15942-A89C-4B76-8E54-C9551988DDF0}"/>
              </a:ext>
            </a:extLst>
          </p:cNvPr>
          <p:cNvSpPr/>
          <p:nvPr/>
        </p:nvSpPr>
        <p:spPr>
          <a:xfrm>
            <a:off x="7927876" y="3095977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9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49ABC4"/>
                </a:solidFill>
              </a:rPr>
              <a:t>4</a:t>
            </a:r>
            <a:endParaRPr lang="zh-TW" altLang="en-US" sz="3200" b="0" dirty="0">
              <a:solidFill>
                <a:srgbClr val="49ABC4"/>
              </a:solidFill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DC767FA-C128-44A4-966D-34D78FBE7BD4}"/>
              </a:ext>
            </a:extLst>
          </p:cNvPr>
          <p:cNvSpPr txBox="1"/>
          <p:nvPr/>
        </p:nvSpPr>
        <p:spPr>
          <a:xfrm>
            <a:off x="215677" y="4081246"/>
            <a:ext cx="313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建立課程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線上、面授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AD29CC00-CCFD-43AA-AFF8-94D665E70009}"/>
              </a:ext>
            </a:extLst>
          </p:cNvPr>
          <p:cNvSpPr txBox="1"/>
          <p:nvPr/>
        </p:nvSpPr>
        <p:spPr>
          <a:xfrm>
            <a:off x="2387708" y="4081246"/>
            <a:ext cx="313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上傳教材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影片、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PDF)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614D867C-5F26-44DA-A7A6-970D0951E97D}"/>
              </a:ext>
            </a:extLst>
          </p:cNvPr>
          <p:cNvSpPr txBox="1"/>
          <p:nvPr/>
        </p:nvSpPr>
        <p:spPr>
          <a:xfrm>
            <a:off x="8814123" y="4069655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學習報表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5434EFF4-FC7E-44DC-9D2F-8A6F6A5EBDAB}"/>
              </a:ext>
            </a:extLst>
          </p:cNvPr>
          <p:cNvSpPr/>
          <p:nvPr/>
        </p:nvSpPr>
        <p:spPr>
          <a:xfrm>
            <a:off x="10070016" y="3132050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9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49ABC4"/>
                </a:solidFill>
              </a:rPr>
              <a:t>5</a:t>
            </a:r>
            <a:endParaRPr lang="zh-TW" altLang="en-US" sz="3200" b="0" dirty="0">
              <a:solidFill>
                <a:srgbClr val="49ABC4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A4B1804D-AA9C-4555-A98F-74CE47197B30}"/>
              </a:ext>
            </a:extLst>
          </p:cNvPr>
          <p:cNvSpPr txBox="1"/>
          <p:nvPr/>
        </p:nvSpPr>
        <p:spPr>
          <a:xfrm>
            <a:off x="6720484" y="4069656"/>
            <a:ext cx="31323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發布課程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加入成員 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開放報名</a:t>
            </a:r>
            <a:r>
              <a:rPr lang="en-US" altLang="zh-TW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707E635C-BBA5-490D-93AC-B0F5CAF9C178}"/>
              </a:ext>
            </a:extLst>
          </p:cNvPr>
          <p:cNvSpPr/>
          <p:nvPr/>
        </p:nvSpPr>
        <p:spPr>
          <a:xfrm>
            <a:off x="3643600" y="3092254"/>
            <a:ext cx="620522" cy="6205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49AB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0" dirty="0">
                <a:solidFill>
                  <a:srgbClr val="49ABC4"/>
                </a:solidFill>
              </a:rPr>
              <a:t>2</a:t>
            </a:r>
            <a:endParaRPr lang="zh-TW" altLang="en-US" sz="3200" b="0" dirty="0">
              <a:solidFill>
                <a:srgbClr val="49ABC4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DA87E9B-024B-4736-9DC7-245887A3DFFB}"/>
              </a:ext>
            </a:extLst>
          </p:cNvPr>
          <p:cNvSpPr txBox="1"/>
          <p:nvPr/>
        </p:nvSpPr>
        <p:spPr>
          <a:xfrm>
            <a:off x="4529847" y="4081246"/>
            <a:ext cx="3132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測驗、問卷</a:t>
            </a:r>
            <a:endParaRPr lang="en-US" altLang="zh-TW" sz="20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4325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3" grpId="0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D5E7623-6FF5-4F81-9016-4E3BA5CF5F77}"/>
              </a:ext>
            </a:extLst>
          </p:cNvPr>
          <p:cNvSpPr/>
          <p:nvPr/>
        </p:nvSpPr>
        <p:spPr>
          <a:xfrm>
            <a:off x="0" y="0"/>
            <a:ext cx="12192001" cy="1361872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71CC94-FBF4-4783-AB53-A73EA9CC39D8}"/>
              </a:ext>
            </a:extLst>
          </p:cNvPr>
          <p:cNvSpPr txBox="1"/>
          <p:nvPr/>
        </p:nvSpPr>
        <p:spPr>
          <a:xfrm>
            <a:off x="1637087" y="1853545"/>
            <a:ext cx="8917826" cy="3314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單位主管可以查看員工的學習紀錄嗎？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可以要求「依序完成」課程內容嗎？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學習報表，可以定期寄給承辦人嗎？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可以查看所有人的閱讀紀錄嗎？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089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D49E3FB-D297-4ACF-A9BE-EB808FB394B6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標題 1">
            <a:extLst>
              <a:ext uri="{FF2B5EF4-FFF2-40B4-BE49-F238E27FC236}">
                <a16:creationId xmlns:a16="http://schemas.microsoft.com/office/drawing/2014/main" id="{16CD20C5-66BF-47D4-829E-28C687CC6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7963" y="974120"/>
            <a:ext cx="8536074" cy="1497504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zh-TW" altLang="en-US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更多的教學</a:t>
            </a:r>
            <a:br>
              <a:rPr lang="en-US" altLang="zh-TW" sz="5300" b="1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100" b="0" dirty="0">
                <a:solidFill>
                  <a:srgbClr val="775E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請參考線上手冊與教學影片</a:t>
            </a:r>
          </a:p>
        </p:txBody>
      </p:sp>
      <p:sp>
        <p:nvSpPr>
          <p:cNvPr id="2" name="矩形 1">
            <a:hlinkClick r:id="rId2"/>
            <a:extLst>
              <a:ext uri="{FF2B5EF4-FFF2-40B4-BE49-F238E27FC236}">
                <a16:creationId xmlns:a16="http://schemas.microsoft.com/office/drawing/2014/main" id="{998F139B-384F-47AA-B39B-09FC1F26687F}"/>
              </a:ext>
            </a:extLst>
          </p:cNvPr>
          <p:cNvSpPr/>
          <p:nvPr/>
        </p:nvSpPr>
        <p:spPr>
          <a:xfrm>
            <a:off x="4159924" y="5547673"/>
            <a:ext cx="3872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solidFill>
                  <a:schemeClr val="accent5">
                    <a:lumMod val="75000"/>
                  </a:schemeClr>
                </a:solidFill>
              </a:rPr>
              <a:t>http://p.fms.tw/dir/1490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14BD6D-41C1-4E87-93DD-691DAB984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3887" y="2656661"/>
            <a:ext cx="2884224" cy="288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5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B884BBCE-31EC-4F76-A55E-83187CF6A684}"/>
              </a:ext>
            </a:extLst>
          </p:cNvPr>
          <p:cNvSpPr txBox="1"/>
          <p:nvPr/>
        </p:nvSpPr>
        <p:spPr>
          <a:xfrm>
            <a:off x="324000" y="828000"/>
            <a:ext cx="3187061" cy="436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進入「課程中心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開課管理」，在工具列執行「新增」，選擇要建立的課程形式，例如：線上課程。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面授課程說明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相較於線上課程，面授課程提供課程表，規劃上課的時間、地點、講師等資訊，同時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課程結束後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學員才會通過課程。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建立課程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FDC59B9C-ADF0-68B1-401B-19EE4E292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2" y="900691"/>
            <a:ext cx="8034050" cy="5070947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0FE2592E-2379-223D-0C12-DBA47531E237}"/>
              </a:ext>
            </a:extLst>
          </p:cNvPr>
          <p:cNvGrpSpPr/>
          <p:nvPr/>
        </p:nvGrpSpPr>
        <p:grpSpPr>
          <a:xfrm>
            <a:off x="5802987" y="757669"/>
            <a:ext cx="1461762" cy="558000"/>
            <a:chOff x="8148346" y="86177"/>
            <a:chExt cx="1461762" cy="556731"/>
          </a:xfrm>
        </p:grpSpPr>
        <p:cxnSp>
          <p:nvCxnSpPr>
            <p:cNvPr id="15" name="直線單箭頭接點 14">
              <a:extLst>
                <a:ext uri="{FF2B5EF4-FFF2-40B4-BE49-F238E27FC236}">
                  <a16:creationId xmlns:a16="http://schemas.microsoft.com/office/drawing/2014/main" id="{A7063E32-84D2-C0C7-F74B-AFCA09F10D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48346" y="194209"/>
              <a:ext cx="593014" cy="448699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: 圓角 15">
              <a:extLst>
                <a:ext uri="{FF2B5EF4-FFF2-40B4-BE49-F238E27FC236}">
                  <a16:creationId xmlns:a16="http://schemas.microsoft.com/office/drawing/2014/main" id="{E4D87CC5-2A58-2A0F-1508-32648F085F43}"/>
                </a:ext>
              </a:extLst>
            </p:cNvPr>
            <p:cNvSpPr/>
            <p:nvPr/>
          </p:nvSpPr>
          <p:spPr>
            <a:xfrm>
              <a:off x="8368008" y="86177"/>
              <a:ext cx="1242100" cy="360000"/>
            </a:xfrm>
            <a:prstGeom prst="roundRect">
              <a:avLst/>
            </a:prstGeom>
            <a:solidFill>
              <a:srgbClr val="FF6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開課管理</a:t>
              </a:r>
            </a:p>
          </p:txBody>
        </p:sp>
      </p:grp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0BE27730-53D7-5B07-3E84-0FB47C512960}"/>
              </a:ext>
            </a:extLst>
          </p:cNvPr>
          <p:cNvGrpSpPr/>
          <p:nvPr/>
        </p:nvGrpSpPr>
        <p:grpSpPr>
          <a:xfrm>
            <a:off x="7242233" y="1658568"/>
            <a:ext cx="1264515" cy="637837"/>
            <a:chOff x="7957944" y="-621898"/>
            <a:chExt cx="1314710" cy="637837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81AC7205-E6A8-D80A-02E5-DF00DA32B4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7944" y="-322759"/>
              <a:ext cx="361817" cy="338698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6893CB4C-AFA0-67CC-70F9-FAB7D11947BC}"/>
                </a:ext>
              </a:extLst>
            </p:cNvPr>
            <p:cNvSpPr/>
            <p:nvPr/>
          </p:nvSpPr>
          <p:spPr>
            <a:xfrm>
              <a:off x="7981353" y="-621898"/>
              <a:ext cx="1291301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新增課程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18E5303D-FAB1-B8C2-AFB5-F297FBC68F1F}"/>
              </a:ext>
            </a:extLst>
          </p:cNvPr>
          <p:cNvSpPr/>
          <p:nvPr/>
        </p:nvSpPr>
        <p:spPr>
          <a:xfrm>
            <a:off x="6916298" y="2482939"/>
            <a:ext cx="1049495" cy="206356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1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5910;p54">
            <a:extLst>
              <a:ext uri="{FF2B5EF4-FFF2-40B4-BE49-F238E27FC236}">
                <a16:creationId xmlns:a16="http://schemas.microsoft.com/office/drawing/2014/main" id="{1F984844-4570-488A-B6C1-815E718D7AF7}"/>
              </a:ext>
            </a:extLst>
          </p:cNvPr>
          <p:cNvSpPr>
            <a:spLocks noChangeAspect="1"/>
          </p:cNvSpPr>
          <p:nvPr/>
        </p:nvSpPr>
        <p:spPr>
          <a:xfrm>
            <a:off x="172181" y="316549"/>
            <a:ext cx="280923" cy="280946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21021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課程基本設定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3D05A12B-6A88-4BA1-BE84-039BD220B477}"/>
              </a:ext>
            </a:extLst>
          </p:cNvPr>
          <p:cNvSpPr txBox="1"/>
          <p:nvPr/>
        </p:nvSpPr>
        <p:spPr>
          <a:xfrm>
            <a:off x="324000" y="828000"/>
            <a:ext cx="4689063" cy="5560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打星號的是必填的欄位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可以管理課程，並自動加入講師庫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記錄專長、授課記錄、滿意度等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訓練規劃重要的屬性，例如，主管在一年內必須完成「溝通技巧」類的課程至少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因為很重要，建議先規劃好之後再開課。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時數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學員通過課程後可取得的時數。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D48B5CCE-685E-4858-8396-D264D0B126CB}"/>
              </a:ext>
            </a:extLst>
          </p:cNvPr>
          <p:cNvSpPr txBox="1"/>
          <p:nvPr/>
        </p:nvSpPr>
        <p:spPr>
          <a:xfrm>
            <a:off x="323999" y="6328918"/>
            <a:ext cx="9710891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註：若希望採用積分計算，例如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小時課程可取得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積分，可於系統後台開啟。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6B46E34A-89E8-8128-46D5-59CDB7BB1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107" y="389305"/>
            <a:ext cx="6195454" cy="5764036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E7979EE7-2F19-AD0A-E77C-AD118049889D}"/>
              </a:ext>
            </a:extLst>
          </p:cNvPr>
          <p:cNvGrpSpPr/>
          <p:nvPr/>
        </p:nvGrpSpPr>
        <p:grpSpPr>
          <a:xfrm>
            <a:off x="8602922" y="1194567"/>
            <a:ext cx="1080292" cy="466066"/>
            <a:chOff x="9532427" y="-873732"/>
            <a:chExt cx="1080292" cy="466066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EB031028-91F5-A6FE-5286-D13B5D6339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2427" y="-737186"/>
              <a:ext cx="518806" cy="32952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8CC31863-DF29-9B45-2F0A-9B1C58803DB9}"/>
                </a:ext>
              </a:extLst>
            </p:cNvPr>
            <p:cNvSpPr/>
            <p:nvPr/>
          </p:nvSpPr>
          <p:spPr>
            <a:xfrm>
              <a:off x="9856719" y="-873732"/>
              <a:ext cx="756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說明</a:t>
              </a: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B903E93D-9182-BC67-A1B8-6C5352C64A92}"/>
              </a:ext>
            </a:extLst>
          </p:cNvPr>
          <p:cNvGrpSpPr/>
          <p:nvPr/>
        </p:nvGrpSpPr>
        <p:grpSpPr>
          <a:xfrm>
            <a:off x="7092220" y="5495019"/>
            <a:ext cx="1853084" cy="428935"/>
            <a:chOff x="9505412" y="-901646"/>
            <a:chExt cx="1853084" cy="428935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DF92EB4D-C1BF-F1C7-6BA7-FCFF04F9B7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412" y="-674908"/>
              <a:ext cx="646706" cy="20219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AFF34B3D-9733-4ACE-5D35-479DAE1C6D8B}"/>
                </a:ext>
              </a:extLst>
            </p:cNvPr>
            <p:cNvSpPr/>
            <p:nvPr/>
          </p:nvSpPr>
          <p:spPr>
            <a:xfrm>
              <a:off x="10116496" y="-901646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開放報名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432DAF9C-B886-1F24-0832-0EB2CD13D716}"/>
              </a:ext>
            </a:extLst>
          </p:cNvPr>
          <p:cNvGrpSpPr/>
          <p:nvPr/>
        </p:nvGrpSpPr>
        <p:grpSpPr>
          <a:xfrm>
            <a:off x="5121071" y="1753436"/>
            <a:ext cx="1159842" cy="360000"/>
            <a:chOff x="10052625" y="-373300"/>
            <a:chExt cx="1159842" cy="360000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A94F1322-4691-ED8D-F7F8-4DF54DF18B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53251" y="-193300"/>
              <a:ext cx="659216" cy="15276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447CBE82-E354-B99E-E71F-8F1E8CA375D6}"/>
                </a:ext>
              </a:extLst>
            </p:cNvPr>
            <p:cNvSpPr/>
            <p:nvPr/>
          </p:nvSpPr>
          <p:spPr>
            <a:xfrm>
              <a:off x="10052625" y="-373300"/>
              <a:ext cx="756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講師</a:t>
              </a: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:a16="http://schemas.microsoft.com/office/drawing/2014/main" id="{A8513EFA-14A7-070B-E95F-932B1BB4C0D4}"/>
              </a:ext>
            </a:extLst>
          </p:cNvPr>
          <p:cNvGrpSpPr/>
          <p:nvPr/>
        </p:nvGrpSpPr>
        <p:grpSpPr>
          <a:xfrm>
            <a:off x="7202142" y="2227645"/>
            <a:ext cx="1686397" cy="360001"/>
            <a:chOff x="9412322" y="-900237"/>
            <a:chExt cx="1686397" cy="381464"/>
          </a:xfrm>
        </p:grpSpPr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98A80996-D122-CA19-8D0B-7A8BB63B35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12322" y="-737186"/>
              <a:ext cx="638911" cy="218413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矩形: 圓角 45">
              <a:extLst>
                <a:ext uri="{FF2B5EF4-FFF2-40B4-BE49-F238E27FC236}">
                  <a16:creationId xmlns:a16="http://schemas.microsoft.com/office/drawing/2014/main" id="{6B236A85-AFD8-4807-1A4E-FC8FF20F5973}"/>
                </a:ext>
              </a:extLst>
            </p:cNvPr>
            <p:cNvSpPr/>
            <p:nvPr/>
          </p:nvSpPr>
          <p:spPr>
            <a:xfrm>
              <a:off x="9856719" y="-900237"/>
              <a:ext cx="1242000" cy="381463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課程類別</a:t>
              </a:r>
            </a:p>
          </p:txBody>
        </p:sp>
      </p:grp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A5AD8F50-9651-17B4-E1B3-D73EFDF67233}"/>
              </a:ext>
            </a:extLst>
          </p:cNvPr>
          <p:cNvGrpSpPr/>
          <p:nvPr/>
        </p:nvGrpSpPr>
        <p:grpSpPr>
          <a:xfrm>
            <a:off x="5121071" y="3252633"/>
            <a:ext cx="1159842" cy="508235"/>
            <a:chOff x="10052625" y="-521535"/>
            <a:chExt cx="1159842" cy="508235"/>
          </a:xfrm>
        </p:grpSpPr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64400409-7670-97E2-80F4-C8E179314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53251" y="-521535"/>
              <a:ext cx="659216" cy="328235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矩形: 圓角 49">
              <a:extLst>
                <a:ext uri="{FF2B5EF4-FFF2-40B4-BE49-F238E27FC236}">
                  <a16:creationId xmlns:a16="http://schemas.microsoft.com/office/drawing/2014/main" id="{A1BD9F33-F1C9-8723-CA6E-69174237941C}"/>
                </a:ext>
              </a:extLst>
            </p:cNvPr>
            <p:cNvSpPr/>
            <p:nvPr/>
          </p:nvSpPr>
          <p:spPr>
            <a:xfrm>
              <a:off x="10052625" y="-373300"/>
              <a:ext cx="756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29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811294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課程基本設定 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F6008F19-60CB-4E1D-AEF6-5467540B56C3}"/>
              </a:ext>
            </a:extLst>
          </p:cNvPr>
          <p:cNvSpPr txBox="1"/>
          <p:nvPr/>
        </p:nvSpPr>
        <p:spPr>
          <a:xfrm>
            <a:off x="324000" y="828000"/>
            <a:ext cx="3405847" cy="3959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同課程講師，可以管理課程。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開課單位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可統計各單位開課狀況。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信件通知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設定系統是否要自動寄信通知，對象包括課程承辦人或講師。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26E7526A-4AD8-EAEE-458D-4E183A38C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750" y="488419"/>
            <a:ext cx="6026098" cy="5910072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A9C78D66-DA76-912A-C7A5-757DA86E2CA2}"/>
              </a:ext>
            </a:extLst>
          </p:cNvPr>
          <p:cNvGrpSpPr/>
          <p:nvPr/>
        </p:nvGrpSpPr>
        <p:grpSpPr>
          <a:xfrm>
            <a:off x="6674927" y="727287"/>
            <a:ext cx="1224094" cy="515847"/>
            <a:chOff x="9532427" y="-923513"/>
            <a:chExt cx="1224094" cy="515847"/>
          </a:xfrm>
        </p:grpSpPr>
        <p:cxnSp>
          <p:nvCxnSpPr>
            <p:cNvPr id="19" name="直線單箭頭接點 18">
              <a:extLst>
                <a:ext uri="{FF2B5EF4-FFF2-40B4-BE49-F238E27FC236}">
                  <a16:creationId xmlns:a16="http://schemas.microsoft.com/office/drawing/2014/main" id="{08EA814F-67C6-E577-5236-55A7807D16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2427" y="-737186"/>
              <a:ext cx="518806" cy="32952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: 圓角 19">
              <a:extLst>
                <a:ext uri="{FF2B5EF4-FFF2-40B4-BE49-F238E27FC236}">
                  <a16:creationId xmlns:a16="http://schemas.microsoft.com/office/drawing/2014/main" id="{DCC80B8E-F03F-FA3A-EE73-0DE066813BCF}"/>
                </a:ext>
              </a:extLst>
            </p:cNvPr>
            <p:cNvSpPr/>
            <p:nvPr/>
          </p:nvSpPr>
          <p:spPr>
            <a:xfrm>
              <a:off x="9748521" y="-923513"/>
              <a:ext cx="1008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</a:t>
              </a: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E167C992-DE55-439B-F778-C697193745A2}"/>
              </a:ext>
            </a:extLst>
          </p:cNvPr>
          <p:cNvGrpSpPr/>
          <p:nvPr/>
        </p:nvGrpSpPr>
        <p:grpSpPr>
          <a:xfrm>
            <a:off x="3974890" y="1092432"/>
            <a:ext cx="1394689" cy="561968"/>
            <a:chOff x="9817778" y="-553300"/>
            <a:chExt cx="1394689" cy="561968"/>
          </a:xfrm>
        </p:grpSpPr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6885BE7C-E259-0129-FD59-8B0861E5B1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78209" y="-292989"/>
              <a:ext cx="534258" cy="30165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矩形: 圓角 24">
              <a:extLst>
                <a:ext uri="{FF2B5EF4-FFF2-40B4-BE49-F238E27FC236}">
                  <a16:creationId xmlns:a16="http://schemas.microsoft.com/office/drawing/2014/main" id="{E6D91462-F521-BE57-0C8A-84C450C8FA76}"/>
                </a:ext>
              </a:extLst>
            </p:cNvPr>
            <p:cNvSpPr/>
            <p:nvPr/>
          </p:nvSpPr>
          <p:spPr>
            <a:xfrm>
              <a:off x="9817778" y="-553300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開課單位</a:t>
              </a:r>
            </a:p>
          </p:txBody>
        </p:sp>
      </p:grpSp>
      <p:grpSp>
        <p:nvGrpSpPr>
          <p:cNvPr id="26" name="群組 25">
            <a:extLst>
              <a:ext uri="{FF2B5EF4-FFF2-40B4-BE49-F238E27FC236}">
                <a16:creationId xmlns:a16="http://schemas.microsoft.com/office/drawing/2014/main" id="{A54D66FE-5410-9375-BC11-51B87E85AFFC}"/>
              </a:ext>
            </a:extLst>
          </p:cNvPr>
          <p:cNvGrpSpPr/>
          <p:nvPr/>
        </p:nvGrpSpPr>
        <p:grpSpPr>
          <a:xfrm>
            <a:off x="5910317" y="5560243"/>
            <a:ext cx="1843510" cy="354959"/>
            <a:chOff x="9255209" y="-900236"/>
            <a:chExt cx="1843510" cy="354959"/>
          </a:xfrm>
        </p:grpSpPr>
        <p:cxnSp>
          <p:nvCxnSpPr>
            <p:cNvPr id="27" name="直線單箭頭接點 26">
              <a:extLst>
                <a:ext uri="{FF2B5EF4-FFF2-40B4-BE49-F238E27FC236}">
                  <a16:creationId xmlns:a16="http://schemas.microsoft.com/office/drawing/2014/main" id="{2A29925E-F87B-7FF6-126B-81DCC3CEA7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55209" y="-900236"/>
              <a:ext cx="796025" cy="163050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55761B7C-FED0-025D-F8F2-3FA5D0F021AC}"/>
                </a:ext>
              </a:extLst>
            </p:cNvPr>
            <p:cNvSpPr/>
            <p:nvPr/>
          </p:nvSpPr>
          <p:spPr>
            <a:xfrm>
              <a:off x="9856719" y="-900236"/>
              <a:ext cx="1242000" cy="354959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信件通知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BB624ADE-0F44-811D-45B8-9848B707E95E}"/>
              </a:ext>
            </a:extLst>
          </p:cNvPr>
          <p:cNvGrpSpPr/>
          <p:nvPr/>
        </p:nvGrpSpPr>
        <p:grpSpPr>
          <a:xfrm>
            <a:off x="3974890" y="3018342"/>
            <a:ext cx="1375154" cy="481657"/>
            <a:chOff x="10113759" y="-728194"/>
            <a:chExt cx="1375154" cy="481657"/>
          </a:xfrm>
        </p:grpSpPr>
        <p:cxnSp>
          <p:nvCxnSpPr>
            <p:cNvPr id="34" name="直線單箭頭接點 33">
              <a:extLst>
                <a:ext uri="{FF2B5EF4-FFF2-40B4-BE49-F238E27FC236}">
                  <a16:creationId xmlns:a16="http://schemas.microsoft.com/office/drawing/2014/main" id="{9C68DEFE-D797-462D-9C85-A2705CAD74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75277" y="-728194"/>
              <a:ext cx="613636" cy="30165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矩形: 圓角 34">
              <a:extLst>
                <a:ext uri="{FF2B5EF4-FFF2-40B4-BE49-F238E27FC236}">
                  <a16:creationId xmlns:a16="http://schemas.microsoft.com/office/drawing/2014/main" id="{004B6D24-300F-3E6B-2D08-BF59A2EBC2FB}"/>
                </a:ext>
              </a:extLst>
            </p:cNvPr>
            <p:cNvSpPr/>
            <p:nvPr/>
          </p:nvSpPr>
          <p:spPr>
            <a:xfrm>
              <a:off x="10113759" y="-606537"/>
              <a:ext cx="1008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討論區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82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D5E7623-6FF5-4F81-9016-4E3BA5CF5F77}"/>
              </a:ext>
            </a:extLst>
          </p:cNvPr>
          <p:cNvSpPr/>
          <p:nvPr/>
        </p:nvSpPr>
        <p:spPr>
          <a:xfrm>
            <a:off x="0" y="0"/>
            <a:ext cx="12192001" cy="1361872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&amp;</a:t>
            </a:r>
            <a:r>
              <a:rPr lang="zh-TW" altLang="en-US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6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6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F971CC94-FBF4-4783-AB53-A73EA9CC39D8}"/>
              </a:ext>
            </a:extLst>
          </p:cNvPr>
          <p:cNvSpPr txBox="1"/>
          <p:nvPr/>
        </p:nvSpPr>
        <p:spPr>
          <a:xfrm>
            <a:off x="1002218" y="1994894"/>
            <a:ext cx="10820591" cy="337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Q1.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誰可以建立課程？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Q2. 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完成「面授課程」的所有活動後，會馬上通過課程嗎？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Q3.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開放報名後，學員要去哪裡報名？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Q4.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承辦人、老師都能管理課程嗎？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0940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1FA1259-986E-42C7-BBC5-0D38448B62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2077696"/>
            <a:ext cx="10058400" cy="1450757"/>
          </a:xfrm>
        </p:spPr>
        <p:txBody>
          <a:bodyPr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設計課程內容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C9F2A9-4F0A-0ABB-5B98-04727D72BD73}"/>
              </a:ext>
            </a:extLst>
          </p:cNvPr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8BC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B146DC-F2B7-7D41-155A-00752ACFC0E9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9AB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7225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課程介面簡介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20512EB1-0F86-4E14-A535-713539F38B02}"/>
              </a:ext>
            </a:extLst>
          </p:cNvPr>
          <p:cNvSpPr txBox="1"/>
          <p:nvPr/>
        </p:nvSpPr>
        <p:spPr>
          <a:xfrm>
            <a:off x="324000" y="828000"/>
            <a:ext cx="3124454" cy="428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課程設定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課程縮圖、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banner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、進階報名設定、先修課程、證書等。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課程完成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每一個內容都可以設定通過條件，當所有內容都通過後，系統就會自動審核，通過課程。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面授課程，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課程結束後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才會通過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3EF2E8C0-E50F-5AE7-03F2-864706D4F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157" y="183957"/>
            <a:ext cx="8167843" cy="6490086"/>
          </a:xfrm>
          <a:prstGeom prst="rect">
            <a:avLst/>
          </a:prstGeom>
          <a:ln>
            <a:solidFill>
              <a:srgbClr val="CCCCCC"/>
            </a:solidFill>
          </a:ln>
        </p:spPr>
      </p:pic>
      <p:grpSp>
        <p:nvGrpSpPr>
          <p:cNvPr id="29" name="群組 28">
            <a:extLst>
              <a:ext uri="{FF2B5EF4-FFF2-40B4-BE49-F238E27FC236}">
                <a16:creationId xmlns:a16="http://schemas.microsoft.com/office/drawing/2014/main" id="{CE7FDDE8-642C-4901-7590-6143198402F0}"/>
              </a:ext>
            </a:extLst>
          </p:cNvPr>
          <p:cNvGrpSpPr/>
          <p:nvPr/>
        </p:nvGrpSpPr>
        <p:grpSpPr>
          <a:xfrm>
            <a:off x="4852570" y="5856380"/>
            <a:ext cx="2172860" cy="439975"/>
            <a:chOff x="9426820" y="-776069"/>
            <a:chExt cx="2172860" cy="439975"/>
          </a:xfrm>
        </p:grpSpPr>
        <p:cxnSp>
          <p:nvCxnSpPr>
            <p:cNvPr id="30" name="直線單箭頭接點 29">
              <a:extLst>
                <a:ext uri="{FF2B5EF4-FFF2-40B4-BE49-F238E27FC236}">
                  <a16:creationId xmlns:a16="http://schemas.microsoft.com/office/drawing/2014/main" id="{0FC4B2B4-38E9-858B-8B05-E9825C7846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26820" y="-539526"/>
              <a:ext cx="605375" cy="203432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ECE5C049-F792-E2A5-2AD0-A741736F4872}"/>
                </a:ext>
              </a:extLst>
            </p:cNvPr>
            <p:cNvSpPr/>
            <p:nvPr/>
          </p:nvSpPr>
          <p:spPr>
            <a:xfrm>
              <a:off x="9907680" y="-776069"/>
              <a:ext cx="169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設定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banner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38" name="群組 37">
            <a:extLst>
              <a:ext uri="{FF2B5EF4-FFF2-40B4-BE49-F238E27FC236}">
                <a16:creationId xmlns:a16="http://schemas.microsoft.com/office/drawing/2014/main" id="{1D8EEEC7-0949-5913-BEE4-5282ECA4567A}"/>
              </a:ext>
            </a:extLst>
          </p:cNvPr>
          <p:cNvGrpSpPr/>
          <p:nvPr/>
        </p:nvGrpSpPr>
        <p:grpSpPr>
          <a:xfrm>
            <a:off x="2576574" y="1781669"/>
            <a:ext cx="1479851" cy="967311"/>
            <a:chOff x="11378234" y="-385309"/>
            <a:chExt cx="1479851" cy="967311"/>
          </a:xfrm>
        </p:grpSpPr>
        <p:cxnSp>
          <p:nvCxnSpPr>
            <p:cNvPr id="39" name="直線單箭頭接點 38">
              <a:extLst>
                <a:ext uri="{FF2B5EF4-FFF2-40B4-BE49-F238E27FC236}">
                  <a16:creationId xmlns:a16="http://schemas.microsoft.com/office/drawing/2014/main" id="{99EB2366-310D-4B05-9121-8A32C8917D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361467" y="-385309"/>
              <a:ext cx="496618" cy="813311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矩形: 圓角 39">
              <a:extLst>
                <a:ext uri="{FF2B5EF4-FFF2-40B4-BE49-F238E27FC236}">
                  <a16:creationId xmlns:a16="http://schemas.microsoft.com/office/drawing/2014/main" id="{281F3E92-B401-9729-B7DB-DE73A27E012A}"/>
                </a:ext>
              </a:extLst>
            </p:cNvPr>
            <p:cNvSpPr/>
            <p:nvPr/>
          </p:nvSpPr>
          <p:spPr>
            <a:xfrm>
              <a:off x="11378234" y="222002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課程縮圖</a:t>
              </a:r>
            </a:p>
          </p:txBody>
        </p:sp>
      </p:grp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F309D0E4-A0FF-7A43-055B-EDBC7F40C3E7}"/>
              </a:ext>
            </a:extLst>
          </p:cNvPr>
          <p:cNvGrpSpPr/>
          <p:nvPr/>
        </p:nvGrpSpPr>
        <p:grpSpPr>
          <a:xfrm>
            <a:off x="5143500" y="87880"/>
            <a:ext cx="2530876" cy="674133"/>
            <a:chOff x="9322205" y="-966127"/>
            <a:chExt cx="2530876" cy="674133"/>
          </a:xfrm>
        </p:grpSpPr>
        <p:cxnSp>
          <p:nvCxnSpPr>
            <p:cNvPr id="42" name="直線單箭頭接點 41">
              <a:extLst>
                <a:ext uri="{FF2B5EF4-FFF2-40B4-BE49-F238E27FC236}">
                  <a16:creationId xmlns:a16="http://schemas.microsoft.com/office/drawing/2014/main" id="{0ACE74B1-7110-7FC5-ED19-9B761FC41658}"/>
                </a:ext>
              </a:extLst>
            </p:cNvPr>
            <p:cNvCxnSpPr>
              <a:cxnSpLocks/>
              <a:stCxn id="43" idx="1"/>
            </p:cNvCxnSpPr>
            <p:nvPr/>
          </p:nvCxnSpPr>
          <p:spPr>
            <a:xfrm flipH="1">
              <a:off x="9322205" y="-629060"/>
              <a:ext cx="642390" cy="165044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77A39CD2-37F4-D33D-5149-31ED17957200}"/>
                </a:ext>
              </a:extLst>
            </p:cNvPr>
            <p:cNvSpPr/>
            <p:nvPr/>
          </p:nvSpPr>
          <p:spPr>
            <a:xfrm>
              <a:off x="9964595" y="-966127"/>
              <a:ext cx="1888486" cy="674133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課程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logo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名稱、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banner</a:t>
              </a:r>
              <a:endPara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905C2022-FC88-4575-D1D0-F8303E74E79A}"/>
              </a:ext>
            </a:extLst>
          </p:cNvPr>
          <p:cNvSpPr/>
          <p:nvPr/>
        </p:nvSpPr>
        <p:spPr>
          <a:xfrm>
            <a:off x="3900896" y="5297758"/>
            <a:ext cx="1716254" cy="327019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C36C7F06-2856-0254-B599-C91644FC6F05}"/>
              </a:ext>
            </a:extLst>
          </p:cNvPr>
          <p:cNvGrpSpPr/>
          <p:nvPr/>
        </p:nvGrpSpPr>
        <p:grpSpPr>
          <a:xfrm>
            <a:off x="8370644" y="1830656"/>
            <a:ext cx="1242000" cy="601360"/>
            <a:chOff x="8417585" y="-850519"/>
            <a:chExt cx="1242000" cy="601360"/>
          </a:xfrm>
        </p:grpSpPr>
        <p:cxnSp>
          <p:nvCxnSpPr>
            <p:cNvPr id="49" name="直線單箭頭接點 48">
              <a:extLst>
                <a:ext uri="{FF2B5EF4-FFF2-40B4-BE49-F238E27FC236}">
                  <a16:creationId xmlns:a16="http://schemas.microsoft.com/office/drawing/2014/main" id="{9CAAE1CA-3C78-3E24-BEE4-2894FE2A6778}"/>
                </a:ext>
              </a:extLst>
            </p:cNvPr>
            <p:cNvCxnSpPr>
              <a:cxnSpLocks/>
            </p:cNvCxnSpPr>
            <p:nvPr/>
          </p:nvCxnSpPr>
          <p:spPr>
            <a:xfrm>
              <a:off x="9380348" y="-607376"/>
              <a:ext cx="218366" cy="35821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86A4A651-0607-8827-355A-03A1273BFF5C}"/>
                </a:ext>
              </a:extLst>
            </p:cNvPr>
            <p:cNvSpPr/>
            <p:nvPr/>
          </p:nvSpPr>
          <p:spPr>
            <a:xfrm>
              <a:off x="8417585" y="-850519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通過條件</a:t>
              </a:r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:a16="http://schemas.microsoft.com/office/drawing/2014/main" id="{BAD23A05-4C21-2784-C4F3-A3858EFD97E8}"/>
              </a:ext>
            </a:extLst>
          </p:cNvPr>
          <p:cNvGrpSpPr/>
          <p:nvPr/>
        </p:nvGrpSpPr>
        <p:grpSpPr>
          <a:xfrm>
            <a:off x="10359030" y="1714690"/>
            <a:ext cx="1242000" cy="718218"/>
            <a:chOff x="10644984" y="-2322357"/>
            <a:chExt cx="1242000" cy="718218"/>
          </a:xfrm>
        </p:grpSpPr>
        <p:cxnSp>
          <p:nvCxnSpPr>
            <p:cNvPr id="55" name="直線單箭頭接點 54">
              <a:extLst>
                <a:ext uri="{FF2B5EF4-FFF2-40B4-BE49-F238E27FC236}">
                  <a16:creationId xmlns:a16="http://schemas.microsoft.com/office/drawing/2014/main" id="{4130CB09-5A22-4E72-4D05-B425ED3B09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48891" y="-2025500"/>
              <a:ext cx="107094" cy="421361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矩形: 圓角 55">
              <a:extLst>
                <a:ext uri="{FF2B5EF4-FFF2-40B4-BE49-F238E27FC236}">
                  <a16:creationId xmlns:a16="http://schemas.microsoft.com/office/drawing/2014/main" id="{D42B6358-9163-FD22-92B9-CA3BDAC28968}"/>
                </a:ext>
              </a:extLst>
            </p:cNvPr>
            <p:cNvSpPr/>
            <p:nvPr/>
          </p:nvSpPr>
          <p:spPr>
            <a:xfrm>
              <a:off x="10644984" y="-2322357"/>
              <a:ext cx="1242000" cy="360000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通過狀態</a:t>
              </a:r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A8637A43-D99C-0BAC-D34B-433AEA6FD100}"/>
              </a:ext>
            </a:extLst>
          </p:cNvPr>
          <p:cNvSpPr/>
          <p:nvPr/>
        </p:nvSpPr>
        <p:spPr>
          <a:xfrm>
            <a:off x="10937872" y="2688752"/>
            <a:ext cx="620321" cy="89443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CC636BCB-F496-CC1E-4988-FECB551B756D}"/>
              </a:ext>
            </a:extLst>
          </p:cNvPr>
          <p:cNvGrpSpPr/>
          <p:nvPr/>
        </p:nvGrpSpPr>
        <p:grpSpPr>
          <a:xfrm>
            <a:off x="10390054" y="3605423"/>
            <a:ext cx="1044000" cy="1128816"/>
            <a:chOff x="12100441" y="-239406"/>
            <a:chExt cx="1044000" cy="1128816"/>
          </a:xfrm>
        </p:grpSpPr>
        <p:cxnSp>
          <p:nvCxnSpPr>
            <p:cNvPr id="59" name="直線單箭頭接點 58">
              <a:extLst>
                <a:ext uri="{FF2B5EF4-FFF2-40B4-BE49-F238E27FC236}">
                  <a16:creationId xmlns:a16="http://schemas.microsoft.com/office/drawing/2014/main" id="{9DC34780-CAA7-2D67-0A89-C7F0B4903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760318" y="-239406"/>
              <a:ext cx="186257" cy="600487"/>
            </a:xfrm>
            <a:prstGeom prst="straightConnector1">
              <a:avLst/>
            </a:prstGeom>
            <a:ln w="28575">
              <a:solidFill>
                <a:srgbClr val="FF6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: 圓角 59">
              <a:extLst>
                <a:ext uri="{FF2B5EF4-FFF2-40B4-BE49-F238E27FC236}">
                  <a16:creationId xmlns:a16="http://schemas.microsoft.com/office/drawing/2014/main" id="{6AAAB80A-6A37-963F-F8AE-5B997D4F1793}"/>
                </a:ext>
              </a:extLst>
            </p:cNvPr>
            <p:cNvSpPr/>
            <p:nvPr/>
          </p:nvSpPr>
          <p:spPr>
            <a:xfrm>
              <a:off x="12100441" y="222002"/>
              <a:ext cx="1044000" cy="667408"/>
            </a:xfrm>
            <a:prstGeom prst="roundRect">
              <a:avLst/>
            </a:prstGeom>
            <a:solidFill>
              <a:srgbClr val="FF6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管理者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功能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343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EB8D081F-4787-288F-73B4-BCD857B0A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949" y="266700"/>
            <a:ext cx="8039100" cy="5067300"/>
          </a:xfrm>
          <a:prstGeom prst="rect">
            <a:avLst/>
          </a:prstGeom>
          <a:ln>
            <a:solidFill>
              <a:srgbClr val="CCCCCC"/>
            </a:solidFill>
          </a:ln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49666B0-A42B-A489-D248-7EE781ED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473" y="2941031"/>
            <a:ext cx="5037420" cy="3494657"/>
          </a:xfrm>
          <a:prstGeom prst="rect">
            <a:avLst/>
          </a:prstGeom>
          <a:ln>
            <a:solidFill>
              <a:srgbClr val="CCCCCC"/>
            </a:solidFill>
          </a:ln>
        </p:spPr>
      </p:pic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9A7BDD90-F243-429F-800B-0110C863D6FB}"/>
              </a:ext>
            </a:extLst>
          </p:cNvPr>
          <p:cNvCxnSpPr>
            <a:cxnSpLocks/>
          </p:cNvCxnSpPr>
          <p:nvPr/>
        </p:nvCxnSpPr>
        <p:spPr>
          <a:xfrm flipV="1">
            <a:off x="7105909" y="4554314"/>
            <a:ext cx="1168105" cy="837818"/>
          </a:xfrm>
          <a:prstGeom prst="straightConnector1">
            <a:avLst/>
          </a:prstGeom>
          <a:ln w="28575">
            <a:solidFill>
              <a:srgbClr val="FF6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379EC369-A7F4-4B65-8BA9-38779A4C4AE7}"/>
              </a:ext>
            </a:extLst>
          </p:cNvPr>
          <p:cNvSpPr/>
          <p:nvPr/>
        </p:nvSpPr>
        <p:spPr>
          <a:xfrm>
            <a:off x="5006070" y="5305302"/>
            <a:ext cx="3009294" cy="432672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ecm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檔案拖曳到視窗中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AFBFC6CD-7B00-4018-A1A1-4960682694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2481943" cy="541397"/>
          </a:xfrm>
          <a:solidFill>
            <a:srgbClr val="49ABC4"/>
          </a:solidFill>
        </p:spPr>
        <p:txBody>
          <a:bodyPr anchor="ctr">
            <a:norm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上傳教材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3643FDD3-B380-4A41-8428-688870D0F433}"/>
              </a:ext>
            </a:extLst>
          </p:cNvPr>
          <p:cNvSpPr txBox="1"/>
          <p:nvPr/>
        </p:nvSpPr>
        <p:spPr>
          <a:xfrm>
            <a:off x="324000" y="828000"/>
            <a:ext cx="3124454" cy="4052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錄製課程，直接將原始的錄影檔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.ecm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拖曳上傳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支援多檔案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，後台就會自動轉成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mp4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，支援手機、各種瀏覽器閱讀。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一般影片、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也是用拖曳的方式上傳，一樣很簡單。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017E52E6-E23F-4E1E-AA01-8151174A4600}"/>
              </a:ext>
            </a:extLst>
          </p:cNvPr>
          <p:cNvCxnSpPr>
            <a:cxnSpLocks/>
          </p:cNvCxnSpPr>
          <p:nvPr/>
        </p:nvCxnSpPr>
        <p:spPr>
          <a:xfrm>
            <a:off x="6513973" y="2594264"/>
            <a:ext cx="798999" cy="572717"/>
          </a:xfrm>
          <a:prstGeom prst="straightConnector1">
            <a:avLst/>
          </a:prstGeom>
          <a:ln w="38100">
            <a:solidFill>
              <a:srgbClr val="FF6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>
            <a:extLst>
              <a:ext uri="{FF2B5EF4-FFF2-40B4-BE49-F238E27FC236}">
                <a16:creationId xmlns:a16="http://schemas.microsoft.com/office/drawing/2014/main" id="{9E0D82CB-D071-4158-83D8-BCD59B9183CD}"/>
              </a:ext>
            </a:extLst>
          </p:cNvPr>
          <p:cNvSpPr/>
          <p:nvPr/>
        </p:nvSpPr>
        <p:spPr>
          <a:xfrm>
            <a:off x="4794462" y="2453640"/>
            <a:ext cx="1812077" cy="281249"/>
          </a:xfrm>
          <a:prstGeom prst="rect">
            <a:avLst/>
          </a:prstGeom>
          <a:noFill/>
          <a:ln>
            <a:solidFill>
              <a:srgbClr val="FF6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4945</TotalTime>
  <Words>1225</Words>
  <Application>Microsoft Office PowerPoint</Application>
  <PresentationFormat>寬螢幕</PresentationFormat>
  <Paragraphs>188</Paragraphs>
  <Slides>23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0" baseType="lpstr">
      <vt:lpstr>微軟正黑體</vt:lpstr>
      <vt:lpstr>標楷體</vt:lpstr>
      <vt:lpstr>Arial</vt:lpstr>
      <vt:lpstr>Calibri</vt:lpstr>
      <vt:lpstr>Calibri Light</vt:lpstr>
      <vt:lpstr>Verdana</vt:lpstr>
      <vt:lpstr>回顧</vt:lpstr>
      <vt:lpstr>開課管理</vt:lpstr>
      <vt:lpstr>課程架構與權限</vt:lpstr>
      <vt:lpstr>建立課程</vt:lpstr>
      <vt:lpstr>課程基本設定 (1)</vt:lpstr>
      <vt:lpstr>課程基本設定 (2)</vt:lpstr>
      <vt:lpstr>PowerPoint 簡報</vt:lpstr>
      <vt:lpstr>設計課程內容</vt:lpstr>
      <vt:lpstr>課程介面簡介</vt:lpstr>
      <vt:lpstr>上傳教材</vt:lpstr>
      <vt:lpstr>PowerPoint 簡報</vt:lpstr>
      <vt:lpstr>建立測驗、問卷</vt:lpstr>
      <vt:lpstr>建立測驗</vt:lpstr>
      <vt:lpstr>設計題目 (1)</vt:lpstr>
      <vt:lpstr>設計題目 (2)</vt:lpstr>
      <vt:lpstr>PowerPoint 簡報</vt:lpstr>
      <vt:lpstr>課程滿意度問卷</vt:lpstr>
      <vt:lpstr>PowerPoint 簡報</vt:lpstr>
      <vt:lpstr>加入成員、成績</vt:lpstr>
      <vt:lpstr>加入成員</vt:lpstr>
      <vt:lpstr>學習報表</vt:lpstr>
      <vt:lpstr>重點整理</vt:lpstr>
      <vt:lpstr>PowerPoint 簡報</vt:lpstr>
      <vt:lpstr>更多的教學 請參考線上手冊與教學影片</vt:lpstr>
    </vt:vector>
  </TitlesOfParts>
  <Company>臺北榮民總醫院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Chang Jimmy</dc:creator>
  <cp:lastModifiedBy>鴻至 簡</cp:lastModifiedBy>
  <cp:revision>364</cp:revision>
  <cp:lastPrinted>2018-05-17T02:44:20Z</cp:lastPrinted>
  <dcterms:created xsi:type="dcterms:W3CDTF">2018-04-20T01:15:30Z</dcterms:created>
  <dcterms:modified xsi:type="dcterms:W3CDTF">2022-06-09T09:09:14Z</dcterms:modified>
</cp:coreProperties>
</file>