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6" r:id="rId2"/>
    <p:sldId id="1226" r:id="rId3"/>
    <p:sldId id="282" r:id="rId4"/>
    <p:sldId id="1227" r:id="rId5"/>
    <p:sldId id="1229" r:id="rId6"/>
    <p:sldId id="1230" r:id="rId7"/>
    <p:sldId id="1231" r:id="rId8"/>
    <p:sldId id="1477" r:id="rId9"/>
    <p:sldId id="147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00"/>
    <a:srgbClr val="DE9EBE"/>
    <a:srgbClr val="3F5378"/>
    <a:srgbClr val="FFFFCC"/>
    <a:srgbClr val="FF9933"/>
    <a:srgbClr val="873292"/>
    <a:srgbClr val="EEEEEE"/>
    <a:srgbClr val="C7D3E6"/>
    <a:srgbClr val="5243BB"/>
    <a:srgbClr val="0B0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0" autoAdjust="0"/>
    <p:restoredTop sz="95394" autoAdjust="0"/>
  </p:normalViewPr>
  <p:slideViewPr>
    <p:cSldViewPr snapToGrid="0">
      <p:cViewPr varScale="1">
        <p:scale>
          <a:sx n="81" d="100"/>
          <a:sy n="81" d="100"/>
        </p:scale>
        <p:origin x="58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0B1C-DC0B-4329-8D70-59841D5FDCC9}" type="datetimeFigureOut">
              <a:rPr lang="zh-TW" altLang="en-US" smtClean="0"/>
              <a:t>2020/6/21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83B9C-B767-432C-B912-AD08B7BC21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57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3B9C-B767-432C-B912-AD08B7BC217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93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3B9C-B767-432C-B912-AD08B7BC217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83B9C-B767-432C-B912-AD08B7BC217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7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1" y="-9451"/>
            <a:ext cx="11548532" cy="6867451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3" y="1454351"/>
            <a:ext cx="11796670" cy="3949300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06367" y="1602667"/>
            <a:ext cx="6787600" cy="366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382134" y="1352767"/>
            <a:ext cx="902000" cy="8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</a:p>
        </p:txBody>
      </p:sp>
      <p:grpSp>
        <p:nvGrpSpPr>
          <p:cNvPr id="52" name="Shape 52"/>
          <p:cNvGrpSpPr/>
          <p:nvPr/>
        </p:nvGrpSpPr>
        <p:grpSpPr>
          <a:xfrm>
            <a:off x="9262456" y="5963633"/>
            <a:ext cx="2937108" cy="894393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0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5" y="56"/>
            <a:ext cx="9429908" cy="1769753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9262456" y="5963633"/>
            <a:ext cx="2937108" cy="894393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8" y="2050651"/>
            <a:ext cx="4504400" cy="363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04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5" y="56"/>
            <a:ext cx="9429908" cy="1769753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9262456" y="5963633"/>
            <a:ext cx="2937108" cy="894393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60602" y="2060101"/>
            <a:ext cx="2997200" cy="3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311517" y="2060101"/>
            <a:ext cx="2997200" cy="3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7387535" y="2060101"/>
            <a:ext cx="2997200" cy="3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82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5" y="56"/>
            <a:ext cx="9429908" cy="1769753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5963633"/>
            <a:ext cx="2937108" cy="894393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46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3288186" y="5963633"/>
            <a:ext cx="8915767" cy="894393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10" y="-1"/>
            <a:ext cx="2937108" cy="894393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6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3"/>
            <a:ext cx="2937108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0" y="-1"/>
            <a:ext cx="2937108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43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31D-C727-4303-8DA9-0FDE49C3AEF9}" type="datetimeFigureOut">
              <a:rPr lang="zh-TW" altLang="en-US" smtClean="0"/>
              <a:t>2020/6/21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C6E4-5F1B-407E-8BF3-C554B00989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275D7A81-6A7D-4C00-B4E4-5E9FDFFA2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397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向右箭號 8">
            <a:extLst>
              <a:ext uri="{FF2B5EF4-FFF2-40B4-BE49-F238E27FC236}">
                <a16:creationId xmlns:a16="http://schemas.microsoft.com/office/drawing/2014/main" id="{80648351-3FC2-494A-9BFE-C18CB5EFC218}"/>
              </a:ext>
            </a:extLst>
          </p:cNvPr>
          <p:cNvSpPr/>
          <p:nvPr/>
        </p:nvSpPr>
        <p:spPr bwMode="auto">
          <a:xfrm>
            <a:off x="2301724" y="3447989"/>
            <a:ext cx="7588552" cy="632014"/>
          </a:xfrm>
          <a:prstGeom prst="rightArrow">
            <a:avLst>
              <a:gd name="adj1" fmla="val 50000"/>
              <a:gd name="adj2" fmla="val 94224"/>
            </a:avLst>
          </a:prstGeom>
          <a:solidFill>
            <a:srgbClr val="E8E8E8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C647B1F-93ED-433C-B9BF-7327E9634914}"/>
              </a:ext>
            </a:extLst>
          </p:cNvPr>
          <p:cNvGrpSpPr/>
          <p:nvPr/>
        </p:nvGrpSpPr>
        <p:grpSpPr>
          <a:xfrm>
            <a:off x="2883198" y="3492012"/>
            <a:ext cx="697627" cy="1188801"/>
            <a:chOff x="3120867" y="3323924"/>
            <a:chExt cx="697627" cy="1188801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7E18A2E1-3AE6-4221-9210-5C4A6D849E7D}"/>
                </a:ext>
              </a:extLst>
            </p:cNvPr>
            <p:cNvSpPr/>
            <p:nvPr/>
          </p:nvSpPr>
          <p:spPr bwMode="auto">
            <a:xfrm>
              <a:off x="3197694" y="3323924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44A1C7B-4526-432E-ABC1-E461F665834E}"/>
                </a:ext>
              </a:extLst>
            </p:cNvPr>
            <p:cNvSpPr txBox="1"/>
            <p:nvPr/>
          </p:nvSpPr>
          <p:spPr>
            <a:xfrm>
              <a:off x="3120867" y="411261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登入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B5E90755-39EF-443D-857A-AAD9AC68979F}"/>
              </a:ext>
            </a:extLst>
          </p:cNvPr>
          <p:cNvGrpSpPr/>
          <p:nvPr/>
        </p:nvGrpSpPr>
        <p:grpSpPr>
          <a:xfrm>
            <a:off x="3950198" y="3492011"/>
            <a:ext cx="1210588" cy="1188802"/>
            <a:chOff x="4693188" y="3323923"/>
            <a:chExt cx="1210588" cy="118880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33ECBFED-AA24-4CC4-9150-01CAA1E3A33D}"/>
                </a:ext>
              </a:extLst>
            </p:cNvPr>
            <p:cNvSpPr/>
            <p:nvPr/>
          </p:nvSpPr>
          <p:spPr bwMode="auto">
            <a:xfrm>
              <a:off x="5026494" y="3323923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A3D35590-A4F3-4938-92DF-3D573007CEF2}"/>
                </a:ext>
              </a:extLst>
            </p:cNvPr>
            <p:cNvSpPr txBox="1"/>
            <p:nvPr/>
          </p:nvSpPr>
          <p:spPr>
            <a:xfrm>
              <a:off x="4693188" y="41126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我的課程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CD5A1CF-F8E8-4356-8AB4-B55696631CC1}"/>
              </a:ext>
            </a:extLst>
          </p:cNvPr>
          <p:cNvGrpSpPr/>
          <p:nvPr/>
        </p:nvGrpSpPr>
        <p:grpSpPr>
          <a:xfrm>
            <a:off x="5228309" y="3492010"/>
            <a:ext cx="1322289" cy="1177067"/>
            <a:chOff x="6349255" y="3323922"/>
            <a:chExt cx="1322289" cy="1177067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4D2BBBF9-2B93-4A2E-8E00-C82CB1092AE7}"/>
                </a:ext>
              </a:extLst>
            </p:cNvPr>
            <p:cNvSpPr/>
            <p:nvPr/>
          </p:nvSpPr>
          <p:spPr bwMode="auto">
            <a:xfrm>
              <a:off x="6738416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BBA9AF47-151A-4C40-9992-D2361CE4976A}"/>
                </a:ext>
              </a:extLst>
            </p:cNvPr>
            <p:cNvSpPr txBox="1"/>
            <p:nvPr/>
          </p:nvSpPr>
          <p:spPr>
            <a:xfrm>
              <a:off x="6349255" y="4100879"/>
              <a:ext cx="1322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報名課程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415D145D-44B6-4318-91F6-F5A45A3C0999}"/>
              </a:ext>
            </a:extLst>
          </p:cNvPr>
          <p:cNvGrpSpPr/>
          <p:nvPr/>
        </p:nvGrpSpPr>
        <p:grpSpPr>
          <a:xfrm>
            <a:off x="6882919" y="3480273"/>
            <a:ext cx="697628" cy="1188803"/>
            <a:chOff x="8373509" y="3323922"/>
            <a:chExt cx="697628" cy="1188803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BD01031D-3A60-4F7B-894D-056AA4C1FEFB}"/>
                </a:ext>
              </a:extLst>
            </p:cNvPr>
            <p:cNvSpPr/>
            <p:nvPr/>
          </p:nvSpPr>
          <p:spPr bwMode="auto">
            <a:xfrm>
              <a:off x="8450338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C7CB823-BFC2-48A6-8129-E06ADC898F35}"/>
                </a:ext>
              </a:extLst>
            </p:cNvPr>
            <p:cNvSpPr txBox="1"/>
            <p:nvPr/>
          </p:nvSpPr>
          <p:spPr>
            <a:xfrm>
              <a:off x="8373509" y="4112615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上課</a:t>
              </a: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02B9662-1CF1-4CE6-94B7-DA522E403520}"/>
              </a:ext>
            </a:extLst>
          </p:cNvPr>
          <p:cNvGrpSpPr/>
          <p:nvPr/>
        </p:nvGrpSpPr>
        <p:grpSpPr>
          <a:xfrm>
            <a:off x="7968496" y="3480273"/>
            <a:ext cx="1210589" cy="1188803"/>
            <a:chOff x="8117029" y="3323922"/>
            <a:chExt cx="1210589" cy="1188803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DC48E420-7373-4D60-BAD3-C33331651DAD}"/>
                </a:ext>
              </a:extLst>
            </p:cNvPr>
            <p:cNvSpPr/>
            <p:nvPr/>
          </p:nvSpPr>
          <p:spPr bwMode="auto">
            <a:xfrm>
              <a:off x="8450338" y="3323922"/>
              <a:ext cx="543969" cy="543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B0A9A6DA-0151-4B97-80F5-62DED7958BA3}"/>
                </a:ext>
              </a:extLst>
            </p:cNvPr>
            <p:cNvSpPr txBox="1"/>
            <p:nvPr/>
          </p:nvSpPr>
          <p:spPr>
            <a:xfrm>
              <a:off x="8117029" y="4112615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</a:p>
          </p:txBody>
        </p:sp>
      </p:grpSp>
      <p:sp>
        <p:nvSpPr>
          <p:cNvPr id="45" name="副標題 2">
            <a:extLst>
              <a:ext uri="{FF2B5EF4-FFF2-40B4-BE49-F238E27FC236}">
                <a16:creationId xmlns:a16="http://schemas.microsoft.com/office/drawing/2014/main" id="{6869D194-427C-4264-A908-2B2BF984DF26}"/>
              </a:ext>
            </a:extLst>
          </p:cNvPr>
          <p:cNvSpPr txBox="1">
            <a:spLocks/>
          </p:cNvSpPr>
          <p:nvPr/>
        </p:nvSpPr>
        <p:spPr>
          <a:xfrm>
            <a:off x="2688166" y="5708863"/>
            <a:ext cx="6815669" cy="632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台灣數位學習科技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http://tw.formosasoft.com</a:t>
            </a:r>
          </a:p>
        </p:txBody>
      </p:sp>
      <p:sp>
        <p:nvSpPr>
          <p:cNvPr id="40" name="標題 1">
            <a:extLst>
              <a:ext uri="{FF2B5EF4-FFF2-40B4-BE49-F238E27FC236}">
                <a16:creationId xmlns:a16="http://schemas.microsoft.com/office/drawing/2014/main" id="{16CD20C5-66BF-47D4-829E-28C687C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950" y="1310327"/>
            <a:ext cx="7010400" cy="1497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1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tms+ </a:t>
            </a:r>
            <a:r>
              <a:rPr lang="zh-TW" altLang="en-US" sz="31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線上學習 ～</a:t>
            </a:r>
            <a:b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就是這麼簡單</a:t>
            </a:r>
            <a:r>
              <a:rPr lang="en-US" altLang="zh-TW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dirty="0">
              <a:solidFill>
                <a:srgbClr val="775E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4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626CC49-A429-41D9-813C-7AC51DDBEA7B}"/>
              </a:ext>
            </a:extLst>
          </p:cNvPr>
          <p:cNvSpPr/>
          <p:nvPr/>
        </p:nvSpPr>
        <p:spPr>
          <a:xfrm>
            <a:off x="8685851" y="5837011"/>
            <a:ext cx="3506149" cy="101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65EFB81-44CA-4CF9-A144-19E25A70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44" y="718300"/>
            <a:ext cx="3939540" cy="5501640"/>
          </a:xfrm>
          <a:prstGeom prst="rect">
            <a:avLst/>
          </a:prstGeom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05D0D1D-F424-4634-9FD1-EEDB4E5065D8}"/>
              </a:ext>
            </a:extLst>
          </p:cNvPr>
          <p:cNvGrpSpPr/>
          <p:nvPr/>
        </p:nvGrpSpPr>
        <p:grpSpPr>
          <a:xfrm>
            <a:off x="3981476" y="2904500"/>
            <a:ext cx="1982164" cy="360000"/>
            <a:chOff x="8343167" y="342291"/>
            <a:chExt cx="2060846" cy="360000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4FDA86F5-9992-4AF0-9302-A568D6642E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82608" y="513755"/>
              <a:ext cx="921405" cy="18853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019D4F32-E93B-4255-BD0F-3C02288A1662}"/>
                </a:ext>
              </a:extLst>
            </p:cNvPr>
            <p:cNvSpPr/>
            <p:nvPr/>
          </p:nvSpPr>
          <p:spPr>
            <a:xfrm>
              <a:off x="8343167" y="342291"/>
              <a:ext cx="1407336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保持登入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4136516" cy="8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如果有和人事系統整合，就可以用公司的單一帳號、密碼登入。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CDB6148-AEBC-48F6-9F1E-0546855EA456}"/>
              </a:ext>
            </a:extLst>
          </p:cNvPr>
          <p:cNvGrpSpPr/>
          <p:nvPr/>
        </p:nvGrpSpPr>
        <p:grpSpPr>
          <a:xfrm>
            <a:off x="5797321" y="4314800"/>
            <a:ext cx="4280465" cy="1001159"/>
            <a:chOff x="3742440" y="4743343"/>
            <a:chExt cx="4280465" cy="100115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FCAC1B1-BCD8-4C7A-9B82-C532A0515601}"/>
                </a:ext>
              </a:extLst>
            </p:cNvPr>
            <p:cNvSpPr/>
            <p:nvPr/>
          </p:nvSpPr>
          <p:spPr>
            <a:xfrm>
              <a:off x="3742440" y="4743343"/>
              <a:ext cx="3306486" cy="100115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153AC141-9907-4A9A-B452-BD9307CF6C4E}"/>
                </a:ext>
              </a:extLst>
            </p:cNvPr>
            <p:cNvSpPr/>
            <p:nvPr/>
          </p:nvSpPr>
          <p:spPr>
            <a:xfrm>
              <a:off x="6669300" y="5337423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登入說明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759379C-F2ED-4285-AD4F-D279C28E48EA}"/>
              </a:ext>
            </a:extLst>
          </p:cNvPr>
          <p:cNvGrpSpPr/>
          <p:nvPr/>
        </p:nvGrpSpPr>
        <p:grpSpPr>
          <a:xfrm>
            <a:off x="8358255" y="718300"/>
            <a:ext cx="2330548" cy="501356"/>
            <a:chOff x="10301026" y="262820"/>
            <a:chExt cx="2423058" cy="501356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0ECA0359-A8FD-40E5-BCC8-3519F2BEA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1026" y="522291"/>
              <a:ext cx="1015722" cy="24188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CBFBDC12-F7B5-400F-8DEC-0A63665AF62B}"/>
                </a:ext>
              </a:extLst>
            </p:cNvPr>
            <p:cNvSpPr/>
            <p:nvPr/>
          </p:nvSpPr>
          <p:spPr>
            <a:xfrm>
              <a:off x="11316748" y="262820"/>
              <a:ext cx="1407336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公司圖片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8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我的課程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788A81-A7EE-4444-BFF5-9DE32766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0" y="632460"/>
            <a:ext cx="8869680" cy="622554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9748022" y="4945897"/>
            <a:ext cx="1478015" cy="418337"/>
            <a:chOff x="8197918" y="204120"/>
            <a:chExt cx="1478015" cy="418337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7918" y="427142"/>
              <a:ext cx="576943" cy="19531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8754528" y="204120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調訓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05D0D1D-F424-4634-9FD1-EEDB4E5065D8}"/>
              </a:ext>
            </a:extLst>
          </p:cNvPr>
          <p:cNvGrpSpPr/>
          <p:nvPr/>
        </p:nvGrpSpPr>
        <p:grpSpPr>
          <a:xfrm>
            <a:off x="6413179" y="6139688"/>
            <a:ext cx="1952019" cy="368536"/>
            <a:chOff x="8343167" y="342291"/>
            <a:chExt cx="2029504" cy="368536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4FDA86F5-9992-4AF0-9302-A568D6642E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1266" y="522291"/>
              <a:ext cx="921405" cy="18853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019D4F32-E93B-4255-BD0F-3C02288A1662}"/>
                </a:ext>
              </a:extLst>
            </p:cNvPr>
            <p:cNvSpPr/>
            <p:nvPr/>
          </p:nvSpPr>
          <p:spPr>
            <a:xfrm>
              <a:off x="8343167" y="342291"/>
              <a:ext cx="1407336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最新課程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2109873" cy="3867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個人化學習首頁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學習數據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個人的學習總覽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進行中課程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自行報名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側欄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個人相關的功能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CDB6148-AEBC-48F6-9F1E-0546855EA456}"/>
              </a:ext>
            </a:extLst>
          </p:cNvPr>
          <p:cNvGrpSpPr/>
          <p:nvPr/>
        </p:nvGrpSpPr>
        <p:grpSpPr>
          <a:xfrm>
            <a:off x="3479028" y="2532914"/>
            <a:ext cx="2124722" cy="3925070"/>
            <a:chOff x="3742441" y="4743344"/>
            <a:chExt cx="2124722" cy="392507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FCAC1B1-BCD8-4C7A-9B82-C532A0515601}"/>
                </a:ext>
              </a:extLst>
            </p:cNvPr>
            <p:cNvSpPr/>
            <p:nvPr/>
          </p:nvSpPr>
          <p:spPr>
            <a:xfrm>
              <a:off x="3742441" y="4743344"/>
              <a:ext cx="1856648" cy="371716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153AC141-9907-4A9A-B452-BD9307CF6C4E}"/>
                </a:ext>
              </a:extLst>
            </p:cNvPr>
            <p:cNvSpPr/>
            <p:nvPr/>
          </p:nvSpPr>
          <p:spPr>
            <a:xfrm>
              <a:off x="4513558" y="8308414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個人功能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1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6FAFB87-B1D4-470C-8ACA-2869CA7CF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67" y="0"/>
            <a:ext cx="9007970" cy="6864668"/>
          </a:xfrm>
          <a:prstGeom prst="rect">
            <a:avLst/>
          </a:prstGeom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最新課程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7070321" y="2180199"/>
            <a:ext cx="1702795" cy="509726"/>
            <a:chOff x="9530356" y="-894705"/>
            <a:chExt cx="1702795" cy="509726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0356" y="-639138"/>
              <a:ext cx="954808" cy="25415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10402917" y="-894705"/>
              <a:ext cx="830234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3196777" cy="315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列出您可以報名的課程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篩選條件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搜尋課程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設定條件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報名課程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點擊課程縮圖，就會看到課程資訊並提供報名。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CDB6148-AEBC-48F6-9F1E-0546855EA456}"/>
              </a:ext>
            </a:extLst>
          </p:cNvPr>
          <p:cNvGrpSpPr/>
          <p:nvPr/>
        </p:nvGrpSpPr>
        <p:grpSpPr>
          <a:xfrm>
            <a:off x="5672277" y="2538681"/>
            <a:ext cx="6404560" cy="745961"/>
            <a:chOff x="3752488" y="4481047"/>
            <a:chExt cx="6404560" cy="74596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FCAC1B1-BCD8-4C7A-9B82-C532A0515601}"/>
                </a:ext>
              </a:extLst>
            </p:cNvPr>
            <p:cNvSpPr/>
            <p:nvPr/>
          </p:nvSpPr>
          <p:spPr>
            <a:xfrm>
              <a:off x="3752488" y="4783535"/>
              <a:ext cx="6201679" cy="44347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153AC141-9907-4A9A-B452-BD9307CF6C4E}"/>
                </a:ext>
              </a:extLst>
            </p:cNvPr>
            <p:cNvSpPr/>
            <p:nvPr/>
          </p:nvSpPr>
          <p:spPr>
            <a:xfrm>
              <a:off x="8803443" y="4481047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篩選條件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D04659F-638D-499F-B88F-5855D85BC599}"/>
              </a:ext>
            </a:extLst>
          </p:cNvPr>
          <p:cNvGrpSpPr/>
          <p:nvPr/>
        </p:nvGrpSpPr>
        <p:grpSpPr>
          <a:xfrm>
            <a:off x="3852006" y="4863403"/>
            <a:ext cx="1893337" cy="1098771"/>
            <a:chOff x="7556633" y="561703"/>
            <a:chExt cx="1893337" cy="1098771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41B03519-82C9-4A42-981B-0E575C27E4D7}"/>
                </a:ext>
              </a:extLst>
            </p:cNvPr>
            <p:cNvCxnSpPr>
              <a:cxnSpLocks/>
            </p:cNvCxnSpPr>
            <p:nvPr/>
          </p:nvCxnSpPr>
          <p:spPr>
            <a:xfrm>
              <a:off x="8598175" y="1144240"/>
              <a:ext cx="851795" cy="32972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61A81C5D-4019-448D-9761-B78C8AD893A4}"/>
                </a:ext>
              </a:extLst>
            </p:cNvPr>
            <p:cNvSpPr/>
            <p:nvPr/>
          </p:nvSpPr>
          <p:spPr>
            <a:xfrm>
              <a:off x="7556633" y="561703"/>
              <a:ext cx="1346038" cy="1098771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課程資訊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&amp;</a:t>
              </a: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9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612B514E-34B6-4A6A-9891-3627375D8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701" y="1272793"/>
            <a:ext cx="8699175" cy="4390377"/>
          </a:xfrm>
          <a:prstGeom prst="rect">
            <a:avLst/>
          </a:prstGeom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6884683" y="3867913"/>
            <a:ext cx="2120070" cy="400694"/>
            <a:chOff x="9482409" y="-362930"/>
            <a:chExt cx="2120070" cy="400694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82409" y="-362930"/>
              <a:ext cx="889498" cy="20204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10248874" y="-322236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進入學習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3124454" cy="556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依照課程內容引導學習。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通過條件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依據通過條件進行學習，當達到設定的條件後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例如答對影片問答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，就會通過並打勾。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課程完成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當所有的內容都通過時，系統就會自動判斷課程完成。如果是面授課程，則要等課程結束後才會判定是否通過。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CDB6148-AEBC-48F6-9F1E-0546855EA456}"/>
              </a:ext>
            </a:extLst>
          </p:cNvPr>
          <p:cNvGrpSpPr/>
          <p:nvPr/>
        </p:nvGrpSpPr>
        <p:grpSpPr>
          <a:xfrm>
            <a:off x="10058400" y="3403357"/>
            <a:ext cx="1614852" cy="1547255"/>
            <a:chOff x="7895537" y="5387787"/>
            <a:chExt cx="1614852" cy="154725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FCAC1B1-BCD8-4C7A-9B82-C532A0515601}"/>
                </a:ext>
              </a:extLst>
            </p:cNvPr>
            <p:cNvSpPr/>
            <p:nvPr/>
          </p:nvSpPr>
          <p:spPr>
            <a:xfrm>
              <a:off x="7895537" y="5387787"/>
              <a:ext cx="938050" cy="128618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153AC141-9907-4A9A-B452-BD9307CF6C4E}"/>
                </a:ext>
              </a:extLst>
            </p:cNvPr>
            <p:cNvSpPr/>
            <p:nvPr/>
          </p:nvSpPr>
          <p:spPr>
            <a:xfrm>
              <a:off x="8156784" y="6575042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通過條件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65416C5-3BE2-462B-908A-CA15D3311AEF}"/>
              </a:ext>
            </a:extLst>
          </p:cNvPr>
          <p:cNvGrpSpPr/>
          <p:nvPr/>
        </p:nvGrpSpPr>
        <p:grpSpPr>
          <a:xfrm>
            <a:off x="6468801" y="5126574"/>
            <a:ext cx="2063243" cy="577290"/>
            <a:chOff x="9925883" y="-480187"/>
            <a:chExt cx="2063243" cy="577290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42AF0D04-BA89-41D0-AEAF-9FC4C779C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369" y="-480187"/>
              <a:ext cx="849757" cy="39729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CED6FB8C-74AC-4D0B-B839-28D30DEBD1BA}"/>
                </a:ext>
              </a:extLst>
            </p:cNvPr>
            <p:cNvSpPr/>
            <p:nvPr/>
          </p:nvSpPr>
          <p:spPr>
            <a:xfrm>
              <a:off x="9925883" y="-262897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完成狀態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9FC0A9E-5D3C-4CA2-9E76-E9456F8DBD0B}"/>
              </a:ext>
            </a:extLst>
          </p:cNvPr>
          <p:cNvGrpSpPr/>
          <p:nvPr/>
        </p:nvGrpSpPr>
        <p:grpSpPr>
          <a:xfrm>
            <a:off x="10637051" y="2752744"/>
            <a:ext cx="1353605" cy="705189"/>
            <a:chOff x="10705876" y="-100257"/>
            <a:chExt cx="1353605" cy="705189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49F4FB47-BB76-42B7-AFB1-2E4DD5ACA8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82679" y="-40918"/>
              <a:ext cx="1" cy="64585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F4137382-BE38-4DC7-885E-44F22B1D84A9}"/>
                </a:ext>
              </a:extLst>
            </p:cNvPr>
            <p:cNvSpPr/>
            <p:nvPr/>
          </p:nvSpPr>
          <p:spPr>
            <a:xfrm>
              <a:off x="10705876" y="-100257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學習成果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D4EB0F8-C9BC-4C95-A9E8-CBCD9F2401E2}"/>
              </a:ext>
            </a:extLst>
          </p:cNvPr>
          <p:cNvSpPr/>
          <p:nvPr/>
        </p:nvSpPr>
        <p:spPr>
          <a:xfrm>
            <a:off x="8685851" y="5837011"/>
            <a:ext cx="3506149" cy="101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6065B70-0696-4F14-92FD-3CF8737CF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5956" y="1055816"/>
            <a:ext cx="8876044" cy="5802182"/>
          </a:xfrm>
          <a:prstGeom prst="rect">
            <a:avLst/>
          </a:prstGeom>
          <a:effectLst/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3927355" y="3429000"/>
            <a:ext cx="1601858" cy="745263"/>
            <a:chOff x="5949435" y="-364758"/>
            <a:chExt cx="1601858" cy="745263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788" y="-364758"/>
              <a:ext cx="496505" cy="56526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5949435" y="20505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影片問答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3124454" cy="556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特色功能，讓學習高效率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影片問答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在指定的時間暫停播放，跳問題，答錯可以重看、再作答。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影片筆記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寫筆記、畫重點，建立書籤與快照，快速找到影片中重要的內容。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結束閱讀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更精準記錄閱讀時間。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65416C5-3BE2-462B-908A-CA15D3311AEF}"/>
              </a:ext>
            </a:extLst>
          </p:cNvPr>
          <p:cNvGrpSpPr/>
          <p:nvPr/>
        </p:nvGrpSpPr>
        <p:grpSpPr>
          <a:xfrm>
            <a:off x="9163399" y="5651618"/>
            <a:ext cx="1059676" cy="649862"/>
            <a:chOff x="12151336" y="-553757"/>
            <a:chExt cx="1059676" cy="649862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42AF0D04-BA89-41D0-AEAF-9FC4C779C16E}"/>
                </a:ext>
              </a:extLst>
            </p:cNvPr>
            <p:cNvCxnSpPr>
              <a:cxnSpLocks/>
            </p:cNvCxnSpPr>
            <p:nvPr/>
          </p:nvCxnSpPr>
          <p:spPr>
            <a:xfrm>
              <a:off x="12151336" y="-553757"/>
              <a:ext cx="565092" cy="39729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CED6FB8C-74AC-4D0B-B839-28D30DEBD1BA}"/>
                </a:ext>
              </a:extLst>
            </p:cNvPr>
            <p:cNvSpPr/>
            <p:nvPr/>
          </p:nvSpPr>
          <p:spPr>
            <a:xfrm>
              <a:off x="12352361" y="-263895"/>
              <a:ext cx="858651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書籤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9FC0A9E-5D3C-4CA2-9E76-E9456F8DBD0B}"/>
              </a:ext>
            </a:extLst>
          </p:cNvPr>
          <p:cNvGrpSpPr/>
          <p:nvPr/>
        </p:nvGrpSpPr>
        <p:grpSpPr>
          <a:xfrm>
            <a:off x="9424445" y="3112228"/>
            <a:ext cx="1446246" cy="471077"/>
            <a:chOff x="10585539" y="-270295"/>
            <a:chExt cx="1446246" cy="471077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49F4FB47-BB76-42B7-AFB1-2E4DD5ACA8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5539" y="-270295"/>
              <a:ext cx="714316" cy="34851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F4137382-BE38-4DC7-885E-44F22B1D84A9}"/>
                </a:ext>
              </a:extLst>
            </p:cNvPr>
            <p:cNvSpPr/>
            <p:nvPr/>
          </p:nvSpPr>
          <p:spPr>
            <a:xfrm>
              <a:off x="10959793" y="-159218"/>
              <a:ext cx="107199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畫重點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851804D-16CA-4855-978C-00B2005DB663}"/>
              </a:ext>
            </a:extLst>
          </p:cNvPr>
          <p:cNvGrpSpPr/>
          <p:nvPr/>
        </p:nvGrpSpPr>
        <p:grpSpPr>
          <a:xfrm>
            <a:off x="9711946" y="5096426"/>
            <a:ext cx="1499016" cy="549660"/>
            <a:chOff x="12037558" y="803087"/>
            <a:chExt cx="1499016" cy="549660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375127A5-3915-4EC9-85E7-80DE32E4894F}"/>
                </a:ext>
              </a:extLst>
            </p:cNvPr>
            <p:cNvCxnSpPr>
              <a:cxnSpLocks/>
            </p:cNvCxnSpPr>
            <p:nvPr/>
          </p:nvCxnSpPr>
          <p:spPr>
            <a:xfrm>
              <a:off x="12037558" y="803087"/>
              <a:ext cx="858651" cy="39674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479B0933-FB40-4D1D-8793-8F55FD12684B}"/>
                </a:ext>
              </a:extLst>
            </p:cNvPr>
            <p:cNvSpPr/>
            <p:nvPr/>
          </p:nvSpPr>
          <p:spPr>
            <a:xfrm>
              <a:off x="12677922" y="992747"/>
              <a:ext cx="85865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快照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F97028B-BB38-44DF-A679-4F3DD6A3ECC3}"/>
              </a:ext>
            </a:extLst>
          </p:cNvPr>
          <p:cNvGrpSpPr/>
          <p:nvPr/>
        </p:nvGrpSpPr>
        <p:grpSpPr>
          <a:xfrm>
            <a:off x="3954554" y="457022"/>
            <a:ext cx="1353605" cy="629577"/>
            <a:chOff x="6035397" y="7874"/>
            <a:chExt cx="1353605" cy="629577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BD7F1289-22A2-4D43-AFD0-69B1A5807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5570" y="72188"/>
              <a:ext cx="496505" cy="56526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652BE84A-6F25-4960-9F0F-FBCE2A04D989}"/>
                </a:ext>
              </a:extLst>
            </p:cNvPr>
            <p:cNvSpPr/>
            <p:nvPr/>
          </p:nvSpPr>
          <p:spPr>
            <a:xfrm>
              <a:off x="6035397" y="7874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影片問答</a:t>
              </a: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DC101C2-3920-46A0-923A-AE8AD119F914}"/>
              </a:ext>
            </a:extLst>
          </p:cNvPr>
          <p:cNvGrpSpPr/>
          <p:nvPr/>
        </p:nvGrpSpPr>
        <p:grpSpPr>
          <a:xfrm>
            <a:off x="9942828" y="2266243"/>
            <a:ext cx="1463859" cy="360000"/>
            <a:chOff x="9232403" y="-336035"/>
            <a:chExt cx="1463859" cy="360000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97A78D97-8C01-4838-8C27-03F6E6F9D2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2403" y="-321076"/>
              <a:ext cx="391867" cy="8529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7B52CE31-6581-4243-9B92-587288D5BFFB}"/>
                </a:ext>
              </a:extLst>
            </p:cNvPr>
            <p:cNvSpPr/>
            <p:nvPr/>
          </p:nvSpPr>
          <p:spPr>
            <a:xfrm>
              <a:off x="9624270" y="-336035"/>
              <a:ext cx="107199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寫筆記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7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6E849F-4075-4B6C-A1F7-9807654CB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0" y="137160"/>
            <a:ext cx="7711439" cy="6720840"/>
          </a:xfrm>
          <a:prstGeom prst="rect">
            <a:avLst/>
          </a:prstGeom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做測驗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4190163" y="2073611"/>
            <a:ext cx="1043179" cy="745263"/>
            <a:chOff x="6508114" y="-364758"/>
            <a:chExt cx="1043179" cy="745263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788" y="-364758"/>
              <a:ext cx="496505" cy="56526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6508114" y="20505"/>
              <a:ext cx="794926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跳題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3124454" cy="315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答題狀態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顯示哪些題目尚未作答或有標記，方便快速檢視並跳到指定題目。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做記號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特別標註題目，並可以透過答題狀態迅速尋找。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851804D-16CA-4855-978C-00B2005DB663}"/>
              </a:ext>
            </a:extLst>
          </p:cNvPr>
          <p:cNvGrpSpPr/>
          <p:nvPr/>
        </p:nvGrpSpPr>
        <p:grpSpPr>
          <a:xfrm>
            <a:off x="10018207" y="4592097"/>
            <a:ext cx="1336430" cy="630538"/>
            <a:chOff x="12343819" y="298758"/>
            <a:chExt cx="1336430" cy="630538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375127A5-3915-4EC9-85E7-80DE32E48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78013" y="298758"/>
              <a:ext cx="702236" cy="45053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479B0933-FB40-4D1D-8793-8F55FD12684B}"/>
                </a:ext>
              </a:extLst>
            </p:cNvPr>
            <p:cNvSpPr/>
            <p:nvPr/>
          </p:nvSpPr>
          <p:spPr>
            <a:xfrm>
              <a:off x="12343819" y="569296"/>
              <a:ext cx="106352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做記號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F97028B-BB38-44DF-A679-4F3DD6A3ECC3}"/>
              </a:ext>
            </a:extLst>
          </p:cNvPr>
          <p:cNvGrpSpPr/>
          <p:nvPr/>
        </p:nvGrpSpPr>
        <p:grpSpPr>
          <a:xfrm>
            <a:off x="3946214" y="538300"/>
            <a:ext cx="1583000" cy="592227"/>
            <a:chOff x="6027057" y="89152"/>
            <a:chExt cx="1583000" cy="592227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BD7F1289-22A2-4D43-AFD0-69B1A58070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5791" y="328347"/>
              <a:ext cx="454266" cy="35303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652BE84A-6F25-4960-9F0F-FBCE2A04D989}"/>
                </a:ext>
              </a:extLst>
            </p:cNvPr>
            <p:cNvSpPr/>
            <p:nvPr/>
          </p:nvSpPr>
          <p:spPr>
            <a:xfrm>
              <a:off x="6027057" y="89152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答題狀態</a:t>
              </a: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DC101C2-3920-46A0-923A-AE8AD119F914}"/>
              </a:ext>
            </a:extLst>
          </p:cNvPr>
          <p:cNvGrpSpPr/>
          <p:nvPr/>
        </p:nvGrpSpPr>
        <p:grpSpPr>
          <a:xfrm>
            <a:off x="8980017" y="812446"/>
            <a:ext cx="1806860" cy="424427"/>
            <a:chOff x="9232404" y="-732745"/>
            <a:chExt cx="1806860" cy="424427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97A78D97-8C01-4838-8C27-03F6E6F9D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2404" y="-523615"/>
              <a:ext cx="565917" cy="2152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7B52CE31-6581-4243-9B92-587288D5BFFB}"/>
                </a:ext>
              </a:extLst>
            </p:cNvPr>
            <p:cNvSpPr/>
            <p:nvPr/>
          </p:nvSpPr>
          <p:spPr>
            <a:xfrm>
              <a:off x="9698332" y="-732745"/>
              <a:ext cx="134093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剩餘時間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37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6E849F-4075-4B6C-A1F7-9807654CB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0" y="137160"/>
            <a:ext cx="7711439" cy="6720840"/>
          </a:xfrm>
          <a:prstGeom prst="rect">
            <a:avLst/>
          </a:prstGeom>
        </p:spPr>
      </p:pic>
      <p:sp>
        <p:nvSpPr>
          <p:cNvPr id="49" name="標題 48">
            <a:extLst>
              <a:ext uri="{FF2B5EF4-FFF2-40B4-BE49-F238E27FC236}">
                <a16:creationId xmlns:a16="http://schemas.microsoft.com/office/drawing/2014/main" id="{D75E648E-B6E7-4870-8B4C-3FED3E729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103" y="210301"/>
            <a:ext cx="2192126" cy="507999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做測驗</a:t>
            </a:r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E840F43-D719-41E2-82C6-9C11D1A9F03C}"/>
              </a:ext>
            </a:extLst>
          </p:cNvPr>
          <p:cNvGrpSpPr/>
          <p:nvPr/>
        </p:nvGrpSpPr>
        <p:grpSpPr>
          <a:xfrm>
            <a:off x="4190163" y="2073611"/>
            <a:ext cx="1043179" cy="745263"/>
            <a:chOff x="6508114" y="-364758"/>
            <a:chExt cx="1043179" cy="745263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BD4E1A31-B0ED-42AE-BF5F-029397D7A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788" y="-364758"/>
              <a:ext cx="496505" cy="56526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CB0D555-2647-4AB1-8D72-D211650A3C28}"/>
                </a:ext>
              </a:extLst>
            </p:cNvPr>
            <p:cNvSpPr/>
            <p:nvPr/>
          </p:nvSpPr>
          <p:spPr>
            <a:xfrm>
              <a:off x="6508114" y="20505"/>
              <a:ext cx="794926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跳題</a:t>
              </a: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115163" y="1078300"/>
            <a:ext cx="3124454" cy="315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答題狀態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顯示哪些題目尚未作答或有標記，方便快速檢視並跳到指定題目。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做記號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特別標註題目，並可以透過答題狀態迅速尋找。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851804D-16CA-4855-978C-00B2005DB663}"/>
              </a:ext>
            </a:extLst>
          </p:cNvPr>
          <p:cNvGrpSpPr/>
          <p:nvPr/>
        </p:nvGrpSpPr>
        <p:grpSpPr>
          <a:xfrm>
            <a:off x="10018207" y="4592097"/>
            <a:ext cx="1336430" cy="630538"/>
            <a:chOff x="12343819" y="298758"/>
            <a:chExt cx="1336430" cy="630538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375127A5-3915-4EC9-85E7-80DE32E48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78013" y="298758"/>
              <a:ext cx="702236" cy="45053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479B0933-FB40-4D1D-8793-8F55FD12684B}"/>
                </a:ext>
              </a:extLst>
            </p:cNvPr>
            <p:cNvSpPr/>
            <p:nvPr/>
          </p:nvSpPr>
          <p:spPr>
            <a:xfrm>
              <a:off x="12343819" y="569296"/>
              <a:ext cx="106352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做記號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7F97028B-BB38-44DF-A679-4F3DD6A3ECC3}"/>
              </a:ext>
            </a:extLst>
          </p:cNvPr>
          <p:cNvGrpSpPr/>
          <p:nvPr/>
        </p:nvGrpSpPr>
        <p:grpSpPr>
          <a:xfrm>
            <a:off x="3946214" y="538300"/>
            <a:ext cx="1583000" cy="592227"/>
            <a:chOff x="6027057" y="89152"/>
            <a:chExt cx="1583000" cy="592227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BD7F1289-22A2-4D43-AFD0-69B1A58070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5791" y="328347"/>
              <a:ext cx="454266" cy="35303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652BE84A-6F25-4960-9F0F-FBCE2A04D989}"/>
                </a:ext>
              </a:extLst>
            </p:cNvPr>
            <p:cNvSpPr/>
            <p:nvPr/>
          </p:nvSpPr>
          <p:spPr>
            <a:xfrm>
              <a:off x="6027057" y="89152"/>
              <a:ext cx="13536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答題狀態</a:t>
              </a: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DC101C2-3920-46A0-923A-AE8AD119F914}"/>
              </a:ext>
            </a:extLst>
          </p:cNvPr>
          <p:cNvGrpSpPr/>
          <p:nvPr/>
        </p:nvGrpSpPr>
        <p:grpSpPr>
          <a:xfrm>
            <a:off x="8980017" y="812446"/>
            <a:ext cx="1806860" cy="424427"/>
            <a:chOff x="9232404" y="-732745"/>
            <a:chExt cx="1806860" cy="424427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97A78D97-8C01-4838-8C27-03F6E6F9D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2404" y="-523615"/>
              <a:ext cx="565917" cy="2152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7B52CE31-6581-4243-9B92-587288D5BFFB}"/>
                </a:ext>
              </a:extLst>
            </p:cNvPr>
            <p:cNvSpPr/>
            <p:nvPr/>
          </p:nvSpPr>
          <p:spPr>
            <a:xfrm>
              <a:off x="9698332" y="-732745"/>
              <a:ext cx="134093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剩餘時間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24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5A168-6C1C-45EB-92B7-34B251CF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14" y="4363901"/>
            <a:ext cx="3816213" cy="1122499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altLang="zh-TW" sz="27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tms+ </a:t>
            </a:r>
            <a:r>
              <a:rPr lang="zh-TW" altLang="en-US" sz="27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線上學習 ～</a:t>
            </a:r>
            <a:br>
              <a:rPr lang="zh-TW" altLang="en-US" sz="49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就是這麼簡單</a:t>
            </a:r>
            <a:r>
              <a:rPr lang="en-US" altLang="zh-TW" sz="40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dirty="0">
              <a:solidFill>
                <a:srgbClr val="775E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64461F-C34E-46A9-8F1D-F3F1D348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50" y="911721"/>
            <a:ext cx="6505575" cy="2286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1D67ACE-511A-4790-95CD-7D94D371B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0" y="4265919"/>
            <a:ext cx="6486525" cy="21431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9844169-1748-4F14-A84B-E60845576F25}"/>
              </a:ext>
            </a:extLst>
          </p:cNvPr>
          <p:cNvSpPr/>
          <p:nvPr/>
        </p:nvSpPr>
        <p:spPr>
          <a:xfrm>
            <a:off x="4778476" y="732450"/>
            <a:ext cx="6735097" cy="2550561"/>
          </a:xfrm>
          <a:prstGeom prst="roundRect">
            <a:avLst>
              <a:gd name="adj" fmla="val 703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8AA0E86-5CCA-406E-BEEA-FF01CA9C64B1}"/>
              </a:ext>
            </a:extLst>
          </p:cNvPr>
          <p:cNvSpPr/>
          <p:nvPr/>
        </p:nvSpPr>
        <p:spPr>
          <a:xfrm>
            <a:off x="669414" y="726872"/>
            <a:ext cx="3450303" cy="2550561"/>
          </a:xfrm>
          <a:prstGeom prst="roundRect">
            <a:avLst>
              <a:gd name="adj" fmla="val 703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9862E73-652D-4548-9AFA-ABE610A5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5" y="1020019"/>
            <a:ext cx="2971800" cy="2080260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D4308D2-0D9E-438D-B839-A24ED43639C0}"/>
              </a:ext>
            </a:extLst>
          </p:cNvPr>
          <p:cNvSpPr/>
          <p:nvPr/>
        </p:nvSpPr>
        <p:spPr>
          <a:xfrm>
            <a:off x="908665" y="449575"/>
            <a:ext cx="1136445" cy="3932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0BD1210C-B862-4BBC-85CF-E69712FBC8F4}"/>
              </a:ext>
            </a:extLst>
          </p:cNvPr>
          <p:cNvSpPr/>
          <p:nvPr/>
        </p:nvSpPr>
        <p:spPr>
          <a:xfrm>
            <a:off x="5095785" y="455256"/>
            <a:ext cx="1668806" cy="3932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我的課程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89BE0F71-6578-4FF4-B4EA-6CCB1A8BB1F6}"/>
              </a:ext>
            </a:extLst>
          </p:cNvPr>
          <p:cNvSpPr/>
          <p:nvPr/>
        </p:nvSpPr>
        <p:spPr>
          <a:xfrm>
            <a:off x="4778476" y="3970058"/>
            <a:ext cx="6735097" cy="2550561"/>
          </a:xfrm>
          <a:prstGeom prst="roundRect">
            <a:avLst>
              <a:gd name="adj" fmla="val 703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4A17B677-F3C1-47C1-BD9F-737B222129D6}"/>
              </a:ext>
            </a:extLst>
          </p:cNvPr>
          <p:cNvSpPr/>
          <p:nvPr/>
        </p:nvSpPr>
        <p:spPr>
          <a:xfrm>
            <a:off x="5095785" y="3702067"/>
            <a:ext cx="1668806" cy="3932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51B5789-8C0E-41B2-87B3-66789E0F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338" y="5539291"/>
            <a:ext cx="209550" cy="2000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9563A2E-E246-4B08-981A-3DFD28DF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339" y="5936790"/>
            <a:ext cx="209550" cy="20002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19ACE25-07F0-4889-9EA5-8AFF71DD5036}"/>
              </a:ext>
            </a:extLst>
          </p:cNvPr>
          <p:cNvSpPr/>
          <p:nvPr/>
        </p:nvSpPr>
        <p:spPr>
          <a:xfrm>
            <a:off x="10933469" y="4680155"/>
            <a:ext cx="403122" cy="1612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92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526A4BEB-3C67-4BAB-A920-806E6068DCAD}" vid="{AB49F579-47DE-424D-B08A-891B548CAA3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5417</TotalTime>
  <Words>417</Words>
  <Application>Microsoft Office PowerPoint</Application>
  <PresentationFormat>寬螢幕</PresentationFormat>
  <Paragraphs>94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Arvo</vt:lpstr>
      <vt:lpstr>Roboto Condensed</vt:lpstr>
      <vt:lpstr>Roboto Condensed Light</vt:lpstr>
      <vt:lpstr>微軟正黑體</vt:lpstr>
      <vt:lpstr>Arial</vt:lpstr>
      <vt:lpstr>Calibri</vt:lpstr>
      <vt:lpstr>佈景主題1</vt:lpstr>
      <vt:lpstr>tms+ 線上學習 ～ 就是這麼簡單!</vt:lpstr>
      <vt:lpstr>登入系統</vt:lpstr>
      <vt:lpstr>我的課程</vt:lpstr>
      <vt:lpstr>最新課程</vt:lpstr>
      <vt:lpstr>課程內容</vt:lpstr>
      <vt:lpstr>觀看影片</vt:lpstr>
      <vt:lpstr>做測驗</vt:lpstr>
      <vt:lpstr>做測驗</vt:lpstr>
      <vt:lpstr>tms+ 線上學習 ～ 就是這麼簡單!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游婷芳-AOR</dc:creator>
  <cp:lastModifiedBy>德宙 蘇</cp:lastModifiedBy>
  <cp:revision>271</cp:revision>
  <dcterms:created xsi:type="dcterms:W3CDTF">2019-08-30T07:19:26Z</dcterms:created>
  <dcterms:modified xsi:type="dcterms:W3CDTF">2020-06-21T13:13:02Z</dcterms:modified>
</cp:coreProperties>
</file>